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9" r:id="rId1"/>
  </p:sldMasterIdLst>
  <p:notesMasterIdLst>
    <p:notesMasterId r:id="rId29"/>
  </p:notesMasterIdLst>
  <p:handoutMasterIdLst>
    <p:handoutMasterId r:id="rId30"/>
  </p:handoutMasterIdLst>
  <p:sldIdLst>
    <p:sldId id="256" r:id="rId2"/>
    <p:sldId id="464" r:id="rId3"/>
    <p:sldId id="463" r:id="rId4"/>
    <p:sldId id="437" r:id="rId5"/>
    <p:sldId id="425" r:id="rId6"/>
    <p:sldId id="423" r:id="rId7"/>
    <p:sldId id="440" r:id="rId8"/>
    <p:sldId id="439" r:id="rId9"/>
    <p:sldId id="444" r:id="rId10"/>
    <p:sldId id="260" r:id="rId11"/>
    <p:sldId id="261" r:id="rId12"/>
    <p:sldId id="453" r:id="rId13"/>
    <p:sldId id="445" r:id="rId14"/>
    <p:sldId id="446" r:id="rId15"/>
    <p:sldId id="447" r:id="rId16"/>
    <p:sldId id="448" r:id="rId17"/>
    <p:sldId id="449" r:id="rId18"/>
    <p:sldId id="450" r:id="rId19"/>
    <p:sldId id="451" r:id="rId20"/>
    <p:sldId id="452" r:id="rId21"/>
    <p:sldId id="455" r:id="rId22"/>
    <p:sldId id="460" r:id="rId23"/>
    <p:sldId id="456" r:id="rId24"/>
    <p:sldId id="454" r:id="rId25"/>
    <p:sldId id="457" r:id="rId26"/>
    <p:sldId id="458" r:id="rId27"/>
    <p:sldId id="422" r:id="rId2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0750" autoAdjust="0"/>
    <p:restoredTop sz="92239" autoAdjust="0"/>
  </p:normalViewPr>
  <p:slideViewPr>
    <p:cSldViewPr snapToGrid="0" snapToObjects="1">
      <p:cViewPr varScale="1">
        <p:scale>
          <a:sx n="53" d="100"/>
          <a:sy n="53" d="100"/>
        </p:scale>
        <p:origin x="184" y="1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BF8044-1598-EF4E-BBDA-D110E031C231}" type="datetimeFigureOut">
              <a:rPr lang="en-US" smtClean="0"/>
              <a:t>2/17/20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2F2A42-ED51-374F-BBBC-F1258454E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5528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1.tiff>
</file>

<file path=ppt/media/image12.tiff>
</file>

<file path=ppt/media/image13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EE2225-873F-6F40-BA29-3AE101B223B8}" type="datetimeFigureOut">
              <a:rPr lang="en-US" smtClean="0"/>
              <a:t>2/17/20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00F789-BC41-F84C-B61C-313B216D0D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78845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5473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5445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719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643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Stanley Reiter diagram.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33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074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654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Ex-ante:</a:t>
            </a:r>
            <a:r>
              <a:rPr lang="en-US" baseline="0" dirty="0"/>
              <a:t> before any agents see their types</a:t>
            </a:r>
          </a:p>
          <a:p>
            <a:r>
              <a:rPr lang="en-US" baseline="0" dirty="0"/>
              <a:t>Ex-interim: after I’ve seen my type, but I haven’t seen your types</a:t>
            </a:r>
          </a:p>
          <a:p>
            <a:r>
              <a:rPr lang="en-US" baseline="0" dirty="0"/>
              <a:t>Ex-post: I know my type and I know your types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476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605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(1)  We start with some arbitrary mechanism</a:t>
            </a:r>
            <a:r>
              <a:rPr lang="en-US" baseline="0" dirty="0"/>
              <a:t> M that implements a social welfare function</a:t>
            </a:r>
          </a:p>
          <a:p>
            <a:endParaRPr lang="en-US" baseline="0" dirty="0"/>
          </a:p>
          <a:p>
            <a:pPr marL="228600" indent="-228600">
              <a:buAutoNum type="arabicParenBoth" startAt="2"/>
            </a:pPr>
            <a:r>
              <a:rPr lang="en-US" dirty="0"/>
              <a:t>Replace each player with a simulator – these will compute,</a:t>
            </a:r>
            <a:r>
              <a:rPr lang="en-US" baseline="0" dirty="0"/>
              <a:t> given a player’s type, her best strategy in M</a:t>
            </a:r>
          </a:p>
          <a:p>
            <a:pPr marL="228600" indent="-228600">
              <a:buAutoNum type="arabicParenBoth" startAt="2"/>
            </a:pPr>
            <a:endParaRPr lang="en-US" baseline="0" dirty="0"/>
          </a:p>
          <a:p>
            <a:pPr marL="228600" indent="-228600">
              <a:buAutoNum type="arabicParenBoth" startAt="2"/>
            </a:pPr>
            <a:r>
              <a:rPr lang="en-US" baseline="0" dirty="0"/>
              <a:t>New direct mechanism M’ just asks for types, feeds into simulators, produces same outcome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00F789-BC41-F84C-B61C-313B216D0D1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4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28600"/>
            <a:ext cx="7772400" cy="4571999"/>
          </a:xfrm>
        </p:spPr>
        <p:txBody>
          <a:bodyPr anchor="ctr">
            <a:noAutofit/>
          </a:bodyPr>
          <a:lstStyle>
            <a:lvl1pPr>
              <a:lnSpc>
                <a:spcPct val="100000"/>
              </a:lnSpc>
              <a:defRPr sz="8800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4800600"/>
            <a:ext cx="6858000" cy="914400"/>
          </a:xfrm>
        </p:spPr>
        <p:txBody>
          <a:bodyPr/>
          <a:lstStyle>
            <a:lvl1pPr marL="0" indent="0" algn="l">
              <a:buNone/>
              <a:defRPr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B10065-372B-D246-92D7-41C91244B331}" type="datetime1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42914A-F963-0B49-9DEB-F7574C2316AA}" type="datetime1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9B2081-B7A8-0945-B295-36B7B231B180}" type="datetime1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lvl="0"/>
            <a:endParaRPr lang="en-US" noProof="0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35E2D9-EC6A-7548-AECC-5E218AAA11C0}" type="datetime1">
              <a:rPr lang="en-US" smtClean="0"/>
              <a:t>2/17/20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John P. Dickerson - Thesis Defense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AED463B-79DD-8140-8663-C64DDA2F042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7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21582-C6DC-9F42-A645-261E27D45156}" type="datetime1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47800"/>
            <a:ext cx="7772400" cy="4321175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8800" b="0" cap="all" spc="-8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28601"/>
            <a:ext cx="7772400" cy="1066800"/>
          </a:xfrm>
        </p:spPr>
        <p:txBody>
          <a:bodyPr anchor="b"/>
          <a:lstStyle>
            <a:lvl1pPr marL="0" indent="0">
              <a:buNone/>
              <a:defRPr sz="2000" b="0" cap="all" spc="12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3F76E2-4C83-B145-B008-795540EB0C2D}" type="datetime1">
              <a:rPr lang="en-US" smtClean="0"/>
              <a:t>2/17/20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3068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0160" y="1574800"/>
            <a:ext cx="329184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86E6E-0A87-6743-9F38-9818CD4DBC92}" type="datetime1">
              <a:rPr lang="en-US" smtClean="0"/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7632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sz="1800" b="0" cap="all" spc="1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27632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3208" y="1572768"/>
            <a:ext cx="3291840" cy="639762"/>
          </a:xfrm>
        </p:spPr>
        <p:txBody>
          <a:bodyPr anchor="b">
            <a:noAutofit/>
          </a:bodyPr>
          <a:lstStyle>
            <a:lvl1pPr marL="0" indent="0">
              <a:buNone/>
              <a:defRPr lang="en-US" sz="1800" b="0" kern="1200" cap="all" spc="100" baseline="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3208" y="2259366"/>
            <a:ext cx="3291840" cy="384048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700DD2-E19B-7740-99FC-CAF1401B0B5D}" type="datetime1">
              <a:rPr lang="en-US" smtClean="0"/>
              <a:t>2/17/20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0765FD-6BDD-5847-99BD-DDAC1073F04F}" type="datetime1">
              <a:rPr lang="en-US" smtClean="0"/>
              <a:t>2/17/20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FC510-0D1C-304A-9159-ECE082AC29F5}" type="datetime1">
              <a:rPr lang="en-US" smtClean="0"/>
              <a:t>2/17/20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600200"/>
            <a:ext cx="5111750" cy="448056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600200"/>
            <a:ext cx="3008313" cy="448056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60880-3303-4242-A917-94587404D283}" type="datetime1">
              <a:rPr lang="en-US" smtClean="0"/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9001124" y="4846320"/>
            <a:ext cx="142876" cy="201168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-1" y="0"/>
            <a:ext cx="9000877" cy="4846320"/>
          </a:xfrm>
          <a:solidFill>
            <a:schemeClr val="bg1">
              <a:lumMod val="7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5715000"/>
            <a:ext cx="8153400" cy="457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0CBC6A-FD68-CF43-9D71-EBDE2D3E7B17}" type="datetime1">
              <a:rPr lang="en-US" smtClean="0"/>
              <a:t>2/17/20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John P. Dickerson - Thesis Defense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4953000"/>
            <a:ext cx="8153400" cy="76200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001124" y="0"/>
            <a:ext cx="142876" cy="48463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76200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172201"/>
            <a:ext cx="3429000" cy="304800"/>
          </a:xfrm>
          <a:prstGeom prst="rect">
            <a:avLst/>
          </a:prstGeom>
        </p:spPr>
        <p:txBody>
          <a:bodyPr vert="horz" lIns="91440" tIns="45720" rIns="91440" bIns="0" rtlCol="0" anchor="b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fld id="{44CE2E46-97E8-B04B-B6A2-136F09260D83}" type="datetime1">
              <a:rPr lang="en-US" smtClean="0"/>
              <a:t>2/17/20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57500" y="6492875"/>
            <a:ext cx="3429000" cy="28384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ctr">
              <a:defRPr sz="1000">
                <a:solidFill>
                  <a:schemeClr val="tx2"/>
                </a:solidFill>
              </a:defRPr>
            </a:lvl1pPr>
          </a:lstStyle>
          <a:p>
            <a:r>
              <a:rPr lang="en-US"/>
              <a:t>John P. Dickerson - Thesis Defense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 rot="16200000">
            <a:off x="8227377" y="5885497"/>
            <a:ext cx="13157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 b="1">
                <a:solidFill>
                  <a:schemeClr val="tx2"/>
                </a:solidFill>
              </a:defRPr>
            </a:lvl1pPr>
          </a:lstStyle>
          <a:p>
            <a:fld id="{A2EF37A0-74FC-AB4F-AE4C-D9BFC6719E9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9001124" y="0"/>
            <a:ext cx="142876" cy="13716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001124" y="1371600"/>
            <a:ext cx="142876" cy="54864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1" r:id="rId1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3600" kern="1200" cap="all" spc="-6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spcAft>
          <a:spcPts val="600"/>
        </a:spcAft>
        <a:buFont typeface="Arial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7343"/>
            <a:ext cx="7772400" cy="3783744"/>
          </a:xfrm>
        </p:spPr>
        <p:txBody>
          <a:bodyPr>
            <a:normAutofit/>
          </a:bodyPr>
          <a:lstStyle/>
          <a:p>
            <a:r>
              <a:rPr lang="en-US" sz="4000" dirty="0"/>
              <a:t>Applied Mechanism Design For Social Good</a:t>
            </a:r>
            <a:endParaRPr lang="en-US" sz="4800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923507"/>
            <a:ext cx="6858000" cy="641234"/>
          </a:xfrm>
        </p:spPr>
        <p:txBody>
          <a:bodyPr/>
          <a:lstStyle/>
          <a:p>
            <a:r>
              <a:rPr lang="en-US" dirty="0"/>
              <a:t>John P Dickerson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5080696"/>
            <a:ext cx="257638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Lecture #7 – 02/18/2020</a:t>
            </a:r>
          </a:p>
          <a:p>
            <a:endParaRPr lang="en-US" sz="1600" b="1" dirty="0"/>
          </a:p>
          <a:p>
            <a:r>
              <a:rPr lang="en-US" sz="1600" b="1" dirty="0"/>
              <a:t>CMSC828M</a:t>
            </a:r>
          </a:p>
          <a:p>
            <a:r>
              <a:rPr lang="en-US" sz="1600" b="1" dirty="0"/>
              <a:t>Tuesdays &amp; Thursdays</a:t>
            </a:r>
          </a:p>
          <a:p>
            <a:r>
              <a:rPr lang="en-US" sz="1600" b="1" dirty="0"/>
              <a:t>2:00pm – 3:15pm</a:t>
            </a:r>
            <a:endParaRPr lang="en-US" sz="16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55713" y="5080696"/>
            <a:ext cx="3721993" cy="1293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5995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8499BDA8-58EE-C149-8645-F08DF58F2C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7619999" cy="13716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dirty="0"/>
              <a:t>Example: </a:t>
            </a:r>
            <a:br>
              <a:rPr lang="en-US" altLang="en-US" dirty="0"/>
            </a:br>
            <a:r>
              <a:rPr lang="en-US" altLang="en-US" dirty="0"/>
              <a:t>(single-item) auctions</a:t>
            </a:r>
          </a:p>
        </p:txBody>
      </p:sp>
      <p:sp>
        <p:nvSpPr>
          <p:cNvPr id="5123" name="Rectangle 3">
            <a:extLst>
              <a:ext uri="{FF2B5EF4-FFF2-40B4-BE49-F238E27FC236}">
                <a16:creationId xmlns:a16="http://schemas.microsoft.com/office/drawing/2014/main" id="{54F0222B-7683-DA41-BD4E-62BD9867EDF4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dirty="0">
                <a:solidFill>
                  <a:schemeClr val="tx2"/>
                </a:solidFill>
              </a:rPr>
              <a:t>Sealed-bid</a:t>
            </a:r>
            <a:r>
              <a:rPr lang="en-US" altLang="en-US" dirty="0"/>
              <a:t> auction: every bidder submits bid in a sealed envelope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solidFill>
                  <a:schemeClr val="tx2"/>
                </a:solidFill>
              </a:rPr>
              <a:t>First-price</a:t>
            </a:r>
            <a:r>
              <a:rPr lang="en-US" altLang="en-US" dirty="0"/>
              <a:t> sealed-bid auction: highest bid wins, pays amount of own bid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solidFill>
                  <a:schemeClr val="tx2"/>
                </a:solidFill>
              </a:rPr>
              <a:t>Second-price</a:t>
            </a:r>
            <a:r>
              <a:rPr lang="en-US" altLang="en-US" dirty="0"/>
              <a:t> sealed-bid auction: highest bid wins, pays amount of second-highest bid</a:t>
            </a:r>
          </a:p>
        </p:txBody>
      </p:sp>
      <p:sp>
        <p:nvSpPr>
          <p:cNvPr id="208900" name="Line 4">
            <a:extLst>
              <a:ext uri="{FF2B5EF4-FFF2-40B4-BE49-F238E27FC236}">
                <a16:creationId xmlns:a16="http://schemas.microsoft.com/office/drawing/2014/main" id="{4FEDF2B4-A6E5-194C-ACD4-506454ED528B}"/>
              </a:ext>
            </a:extLst>
          </p:cNvPr>
          <p:cNvSpPr>
            <a:spLocks noChangeShapeType="1"/>
          </p:cNvSpPr>
          <p:nvPr/>
        </p:nvSpPr>
        <p:spPr bwMode="auto">
          <a:xfrm>
            <a:off x="2057400" y="3886200"/>
            <a:ext cx="0" cy="2209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8901" name="Line 5">
            <a:extLst>
              <a:ext uri="{FF2B5EF4-FFF2-40B4-BE49-F238E27FC236}">
                <a16:creationId xmlns:a16="http://schemas.microsoft.com/office/drawing/2014/main" id="{E72A358E-DB43-BF48-A587-729DD8966993}"/>
              </a:ext>
            </a:extLst>
          </p:cNvPr>
          <p:cNvSpPr>
            <a:spLocks noChangeShapeType="1"/>
          </p:cNvSpPr>
          <p:nvPr/>
        </p:nvSpPr>
        <p:spPr bwMode="auto">
          <a:xfrm>
            <a:off x="1676400" y="6096000"/>
            <a:ext cx="685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8902" name="Text Box 6">
            <a:extLst>
              <a:ext uri="{FF2B5EF4-FFF2-40B4-BE49-F238E27FC236}">
                <a16:creationId xmlns:a16="http://schemas.microsoft.com/office/drawing/2014/main" id="{0FDC473C-6419-394B-8342-1FC562F4B4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9200" y="594360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0</a:t>
            </a:r>
          </a:p>
        </p:txBody>
      </p:sp>
      <p:sp>
        <p:nvSpPr>
          <p:cNvPr id="208903" name="Text Box 7">
            <a:extLst>
              <a:ext uri="{FF2B5EF4-FFF2-40B4-BE49-F238E27FC236}">
                <a16:creationId xmlns:a16="http://schemas.microsoft.com/office/drawing/2014/main" id="{A44871AC-DDBB-DE45-A17D-E47CF4A8D9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3810000"/>
            <a:ext cx="1187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bid 1: $10</a:t>
            </a:r>
          </a:p>
        </p:txBody>
      </p:sp>
      <p:sp>
        <p:nvSpPr>
          <p:cNvPr id="208904" name="Text Box 8">
            <a:extLst>
              <a:ext uri="{FF2B5EF4-FFF2-40B4-BE49-F238E27FC236}">
                <a16:creationId xmlns:a16="http://schemas.microsoft.com/office/drawing/2014/main" id="{59285FFF-E9AD-FC43-A7E7-2D3B4E3809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4724400"/>
            <a:ext cx="1060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bid 2: $5</a:t>
            </a:r>
          </a:p>
        </p:txBody>
      </p:sp>
      <p:sp>
        <p:nvSpPr>
          <p:cNvPr id="208905" name="Text Box 9">
            <a:extLst>
              <a:ext uri="{FF2B5EF4-FFF2-40B4-BE49-F238E27FC236}">
                <a16:creationId xmlns:a16="http://schemas.microsoft.com/office/drawing/2014/main" id="{3CAFDDBF-0AAD-404E-80DB-50ED79A3F2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09800" y="5562600"/>
            <a:ext cx="1060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bid 3: $1</a:t>
            </a:r>
          </a:p>
        </p:txBody>
      </p:sp>
      <p:sp>
        <p:nvSpPr>
          <p:cNvPr id="208906" name="Text Box 10">
            <a:extLst>
              <a:ext uri="{FF2B5EF4-FFF2-40B4-BE49-F238E27FC236}">
                <a16:creationId xmlns:a16="http://schemas.microsoft.com/office/drawing/2014/main" id="{85E996DE-F734-6641-A82B-7EDF2754BFB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0" y="4419600"/>
            <a:ext cx="3562350" cy="641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first-price: bid 1 wins, pays $10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second-price: bid 1 wins, pays $5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8D7209-AED3-DB44-8D5C-59B8F6B858F3}"/>
              </a:ext>
            </a:extLst>
          </p:cNvPr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0991012-E094-0F49-BABB-B664051B08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7877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23" grpId="0" build="p"/>
      <p:bldP spid="208902" grpId="0"/>
      <p:bldP spid="208903" grpId="0"/>
      <p:bldP spid="208904" grpId="0"/>
      <p:bldP spid="208905" grpId="0"/>
      <p:bldP spid="20890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A418843B-37E5-A841-98AE-85245D89CA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7200" y="-196904"/>
            <a:ext cx="8081682" cy="13716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3600" dirty="0"/>
              <a:t>Which auction generates more revenue?</a:t>
            </a:r>
          </a:p>
        </p:txBody>
      </p:sp>
      <p:sp>
        <p:nvSpPr>
          <p:cNvPr id="209923" name="Rectangle 3">
            <a:extLst>
              <a:ext uri="{FF2B5EF4-FFF2-40B4-BE49-F238E27FC236}">
                <a16:creationId xmlns:a16="http://schemas.microsoft.com/office/drawing/2014/main" id="{FD6DD9EF-DF2A-C447-B609-E88D3CCB6C3B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154861"/>
            <a:ext cx="7620000" cy="4527551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 sz="1800" dirty="0"/>
              <a:t>Each bid depends on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1600" b="0" dirty="0"/>
              <a:t>Bidder’s </a:t>
            </a:r>
            <a:r>
              <a:rPr lang="en-US" altLang="en-US" sz="1600" b="0" dirty="0">
                <a:solidFill>
                  <a:schemeClr val="tx2"/>
                </a:solidFill>
              </a:rPr>
              <a:t>true valuation</a:t>
            </a:r>
            <a:r>
              <a:rPr lang="en-US" altLang="en-US" sz="1600" b="0" dirty="0"/>
              <a:t> for the item (utility = valuation - payment),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1600" b="0" dirty="0"/>
              <a:t>Bidder’s </a:t>
            </a:r>
            <a:r>
              <a:rPr lang="en-US" altLang="en-US" sz="1600" b="0" dirty="0">
                <a:solidFill>
                  <a:schemeClr val="tx2"/>
                </a:solidFill>
              </a:rPr>
              <a:t>beliefs</a:t>
            </a:r>
            <a:r>
              <a:rPr lang="en-US" altLang="en-US" sz="1600" b="0" dirty="0"/>
              <a:t> over what others will bid (</a:t>
            </a:r>
            <a:r>
              <a:rPr lang="en-US" altLang="en-US" sz="1600" b="0" dirty="0">
                <a:cs typeface="Arial" panose="020B0604020202020204" pitchFamily="34" charset="0"/>
              </a:rPr>
              <a:t>→ game theory)</a:t>
            </a:r>
            <a:r>
              <a:rPr lang="en-US" altLang="en-US" sz="1600" b="0" dirty="0"/>
              <a:t>,</a:t>
            </a:r>
          </a:p>
          <a:p>
            <a:pPr marL="28575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1600" b="0" dirty="0"/>
              <a:t>The </a:t>
            </a:r>
            <a:r>
              <a:rPr lang="en-US" altLang="en-US" sz="1600" b="0" dirty="0">
                <a:solidFill>
                  <a:schemeClr val="tx2"/>
                </a:solidFill>
              </a:rPr>
              <a:t>auction mechanism</a:t>
            </a:r>
            <a:r>
              <a:rPr lang="en-US" altLang="en-US" sz="1600" b="0" dirty="0"/>
              <a:t> used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1800" dirty="0"/>
              <a:t>In a first-price auction, it does not make sense to bid your true valuation           ???????????</a:t>
            </a:r>
          </a:p>
          <a:p>
            <a:pPr marL="102870" indent="-28575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altLang="en-US" sz="1600" b="0" dirty="0"/>
              <a:t>Even if you win, your utility will be 0…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1800" dirty="0"/>
              <a:t>In a second-price auction, (we will see next that) it always makes sense to bid your true valuation</a:t>
            </a:r>
          </a:p>
        </p:txBody>
      </p:sp>
      <p:sp>
        <p:nvSpPr>
          <p:cNvPr id="209924" name="Line 4">
            <a:extLst>
              <a:ext uri="{FF2B5EF4-FFF2-40B4-BE49-F238E27FC236}">
                <a16:creationId xmlns:a16="http://schemas.microsoft.com/office/drawing/2014/main" id="{CF10D5C0-3DCB-D844-8135-0456D6586C86}"/>
              </a:ext>
            </a:extLst>
          </p:cNvPr>
          <p:cNvSpPr>
            <a:spLocks noChangeShapeType="1"/>
          </p:cNvSpPr>
          <p:nvPr/>
        </p:nvSpPr>
        <p:spPr bwMode="auto">
          <a:xfrm>
            <a:off x="6477000" y="4231340"/>
            <a:ext cx="0" cy="2209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9925" name="Line 5">
            <a:extLst>
              <a:ext uri="{FF2B5EF4-FFF2-40B4-BE49-F238E27FC236}">
                <a16:creationId xmlns:a16="http://schemas.microsoft.com/office/drawing/2014/main" id="{24E0BFEF-47CD-1249-9C06-53B4AA810859}"/>
              </a:ext>
            </a:extLst>
          </p:cNvPr>
          <p:cNvSpPr>
            <a:spLocks noChangeShapeType="1"/>
          </p:cNvSpPr>
          <p:nvPr/>
        </p:nvSpPr>
        <p:spPr bwMode="auto">
          <a:xfrm>
            <a:off x="6096000" y="6441140"/>
            <a:ext cx="685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9926" name="Text Box 6">
            <a:extLst>
              <a:ext uri="{FF2B5EF4-FFF2-40B4-BE49-F238E27FC236}">
                <a16:creationId xmlns:a16="http://schemas.microsoft.com/office/drawing/2014/main" id="{65FEC7DC-3056-4F4C-9EF9-3E73BE3967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38800" y="6288740"/>
            <a:ext cx="3111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0</a:t>
            </a:r>
          </a:p>
        </p:txBody>
      </p:sp>
      <p:sp>
        <p:nvSpPr>
          <p:cNvPr id="209927" name="Text Box 7">
            <a:extLst>
              <a:ext uri="{FF2B5EF4-FFF2-40B4-BE49-F238E27FC236}">
                <a16:creationId xmlns:a16="http://schemas.microsoft.com/office/drawing/2014/main" id="{16E7EB32-EABD-0D4A-90DA-8C2E019110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4155140"/>
            <a:ext cx="1187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bid 1: $10</a:t>
            </a:r>
          </a:p>
        </p:txBody>
      </p:sp>
      <p:sp>
        <p:nvSpPr>
          <p:cNvPr id="209928" name="Text Box 8">
            <a:extLst>
              <a:ext uri="{FF2B5EF4-FFF2-40B4-BE49-F238E27FC236}">
                <a16:creationId xmlns:a16="http://schemas.microsoft.com/office/drawing/2014/main" id="{702A9376-57E4-C948-80E0-62E9DEDF50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5069540"/>
            <a:ext cx="1060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bid 2: $5</a:t>
            </a:r>
          </a:p>
        </p:txBody>
      </p:sp>
      <p:sp>
        <p:nvSpPr>
          <p:cNvPr id="209929" name="Text Box 9">
            <a:extLst>
              <a:ext uri="{FF2B5EF4-FFF2-40B4-BE49-F238E27FC236}">
                <a16:creationId xmlns:a16="http://schemas.microsoft.com/office/drawing/2014/main" id="{E89FEC48-781F-F34C-A7BF-8BE40BFE82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29400" y="5907740"/>
            <a:ext cx="10604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bid 3: $1</a:t>
            </a:r>
          </a:p>
        </p:txBody>
      </p:sp>
      <p:sp>
        <p:nvSpPr>
          <p:cNvPr id="209931" name="Line 11">
            <a:extLst>
              <a:ext uri="{FF2B5EF4-FFF2-40B4-BE49-F238E27FC236}">
                <a16:creationId xmlns:a16="http://schemas.microsoft.com/office/drawing/2014/main" id="{0A4B5ABC-4B41-8041-8B46-E6077D1E8C05}"/>
              </a:ext>
            </a:extLst>
          </p:cNvPr>
          <p:cNvSpPr>
            <a:spLocks noChangeShapeType="1"/>
          </p:cNvSpPr>
          <p:nvPr/>
        </p:nvSpPr>
        <p:spPr bwMode="auto">
          <a:xfrm>
            <a:off x="2324100" y="4217053"/>
            <a:ext cx="0" cy="220980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9932" name="Line 12">
            <a:extLst>
              <a:ext uri="{FF2B5EF4-FFF2-40B4-BE49-F238E27FC236}">
                <a16:creationId xmlns:a16="http://schemas.microsoft.com/office/drawing/2014/main" id="{175080F5-2D0B-7B4F-9008-8DC0CAF084CA}"/>
              </a:ext>
            </a:extLst>
          </p:cNvPr>
          <p:cNvSpPr>
            <a:spLocks noChangeShapeType="1"/>
          </p:cNvSpPr>
          <p:nvPr/>
        </p:nvSpPr>
        <p:spPr bwMode="auto">
          <a:xfrm>
            <a:off x="1943100" y="6426853"/>
            <a:ext cx="68580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09933" name="Text Box 13">
            <a:extLst>
              <a:ext uri="{FF2B5EF4-FFF2-40B4-BE49-F238E27FC236}">
                <a16:creationId xmlns:a16="http://schemas.microsoft.com/office/drawing/2014/main" id="{098774D3-47F7-F34D-9B85-1885BBBACE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85900" y="6274453"/>
            <a:ext cx="3111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0</a:t>
            </a:r>
          </a:p>
        </p:txBody>
      </p:sp>
      <p:sp>
        <p:nvSpPr>
          <p:cNvPr id="209934" name="Text Box 14">
            <a:extLst>
              <a:ext uri="{FF2B5EF4-FFF2-40B4-BE49-F238E27FC236}">
                <a16:creationId xmlns:a16="http://schemas.microsoft.com/office/drawing/2014/main" id="{7D9C5198-33C5-6D46-8D8C-9E0815D3458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4750" y="5055253"/>
            <a:ext cx="1060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bid 1: $5</a:t>
            </a:r>
          </a:p>
        </p:txBody>
      </p:sp>
      <p:sp>
        <p:nvSpPr>
          <p:cNvPr id="209935" name="Text Box 15">
            <a:extLst>
              <a:ext uri="{FF2B5EF4-FFF2-40B4-BE49-F238E27FC236}">
                <a16:creationId xmlns:a16="http://schemas.microsoft.com/office/drawing/2014/main" id="{9EACC7C0-F3AC-EA48-A1D7-35A3055F60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4750" y="5436253"/>
            <a:ext cx="1060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bid 2: $4</a:t>
            </a:r>
          </a:p>
        </p:txBody>
      </p:sp>
      <p:sp>
        <p:nvSpPr>
          <p:cNvPr id="209936" name="Text Box 16">
            <a:extLst>
              <a:ext uri="{FF2B5EF4-FFF2-40B4-BE49-F238E27FC236}">
                <a16:creationId xmlns:a16="http://schemas.microsoft.com/office/drawing/2014/main" id="{FB1A5A11-9628-F142-970B-A649FC8CF92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44750" y="5893453"/>
            <a:ext cx="1060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bid 3: $1</a:t>
            </a:r>
          </a:p>
        </p:txBody>
      </p:sp>
      <p:sp>
        <p:nvSpPr>
          <p:cNvPr id="209937" name="Text Box 17">
            <a:extLst>
              <a:ext uri="{FF2B5EF4-FFF2-40B4-BE49-F238E27FC236}">
                <a16:creationId xmlns:a16="http://schemas.microsoft.com/office/drawing/2014/main" id="{A5013A13-D61E-E445-88BF-CF13073226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4536140"/>
            <a:ext cx="1752600" cy="1190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a likely outcome for the first-price mechanism</a:t>
            </a:r>
          </a:p>
        </p:txBody>
      </p:sp>
      <p:sp>
        <p:nvSpPr>
          <p:cNvPr id="209938" name="Text Box 18">
            <a:extLst>
              <a:ext uri="{FF2B5EF4-FFF2-40B4-BE49-F238E27FC236}">
                <a16:creationId xmlns:a16="http://schemas.microsoft.com/office/drawing/2014/main" id="{EDA6561D-8BE9-7345-8F4C-304CA0C4D0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00" y="4612340"/>
            <a:ext cx="1981200" cy="915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a likely outcome for the second-price mechanism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C1F724E-9775-924A-A3D8-08D71F9DDD8E}"/>
              </a:ext>
            </a:extLst>
          </p:cNvPr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FF8201A-57D9-0943-B70A-64F13C9A0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52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9926" grpId="0"/>
      <p:bldP spid="209927" grpId="0"/>
      <p:bldP spid="209928" grpId="0"/>
      <p:bldP spid="209929" grpId="0"/>
      <p:bldP spid="209933" grpId="0"/>
      <p:bldP spid="209934" grpId="0"/>
      <p:bldP spid="209935" grpId="0"/>
      <p:bldP spid="209936" grpId="0"/>
      <p:bldP spid="209937" grpId="0"/>
      <p:bldP spid="20993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8245475" cy="1371600"/>
          </a:xfrm>
        </p:spPr>
        <p:txBody>
          <a:bodyPr>
            <a:normAutofit/>
          </a:bodyPr>
          <a:lstStyle/>
          <a:p>
            <a:r>
              <a:rPr lang="en-US" dirty="0" err="1"/>
              <a:t>Vickrey’s</a:t>
            </a:r>
            <a:r>
              <a:rPr lang="en-US" dirty="0"/>
              <a:t> Second Price Auction Isn’t </a:t>
            </a:r>
            <a:r>
              <a:rPr lang="en-US" dirty="0" err="1"/>
              <a:t>manipulable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52601"/>
            <a:ext cx="8043334" cy="281001"/>
          </a:xfrm>
        </p:spPr>
        <p:txBody>
          <a:bodyPr>
            <a:noAutofit/>
          </a:bodyPr>
          <a:lstStyle/>
          <a:p>
            <a:r>
              <a:rPr lang="en-US" sz="1600" dirty="0"/>
              <a:t>(Sealed) bid on </a:t>
            </a:r>
            <a:r>
              <a:rPr lang="en-US" sz="1600" dirty="0">
                <a:solidFill>
                  <a:schemeClr val="tx2"/>
                </a:solidFill>
              </a:rPr>
              <a:t>single</a:t>
            </a:r>
            <a:r>
              <a:rPr lang="en-US" sz="1600" dirty="0"/>
              <a:t> item, highest bidder wins &amp; pays second-highest bid price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12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761067" y="2169067"/>
            <a:ext cx="440264" cy="4533332"/>
            <a:chOff x="1761067" y="2169067"/>
            <a:chExt cx="440264" cy="4533332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2201331" y="2353733"/>
              <a:ext cx="0" cy="411480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761067" y="6333067"/>
              <a:ext cx="4402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0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871132" y="2169067"/>
              <a:ext cx="2201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/>
                <a:t>1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06401" y="4114800"/>
            <a:ext cx="1879600" cy="369332"/>
            <a:chOff x="406401" y="4114800"/>
            <a:chExt cx="1879600" cy="369332"/>
          </a:xfrm>
        </p:grpSpPr>
        <p:sp>
          <p:nvSpPr>
            <p:cNvPr id="7" name="TextBox 6"/>
            <p:cNvSpPr txBox="1"/>
            <p:nvPr/>
          </p:nvSpPr>
          <p:spPr>
            <a:xfrm>
              <a:off x="406401" y="4114800"/>
              <a:ext cx="187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True value</a:t>
              </a:r>
              <a:r>
                <a:rPr lang="el-GR" altLang="en-US" dirty="0">
                  <a:ea typeface="Arial" charset="0"/>
                  <a:cs typeface="Arial" charset="0"/>
                </a:rPr>
                <a:t> θ</a:t>
              </a:r>
              <a:r>
                <a:rPr lang="en-US" altLang="en-US" baseline="-25000" dirty="0" err="1">
                  <a:ea typeface="Arial" charset="0"/>
                  <a:cs typeface="Arial" charset="0"/>
                </a:rPr>
                <a:t>i</a:t>
              </a:r>
              <a:endParaRPr lang="en-US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1828801" y="4299466"/>
              <a:ext cx="355602" cy="0"/>
            </a:xfrm>
            <a:prstGeom prst="line">
              <a:avLst/>
            </a:prstGeom>
          </p:spPr>
          <p:style>
            <a:lnRef idx="2">
              <a:schemeClr val="accent5"/>
            </a:lnRef>
            <a:fillRef idx="0">
              <a:schemeClr val="accent5"/>
            </a:fillRef>
            <a:effectRef idx="1">
              <a:schemeClr val="accent5"/>
            </a:effectRef>
            <a:fontRef idx="minor">
              <a:schemeClr val="tx1"/>
            </a:fontRef>
          </p:style>
        </p:cxnSp>
      </p:grpSp>
      <p:sp>
        <p:nvSpPr>
          <p:cNvPr id="15" name="TextBox 14"/>
          <p:cNvSpPr txBox="1"/>
          <p:nvPr/>
        </p:nvSpPr>
        <p:spPr>
          <a:xfrm>
            <a:off x="2624668" y="2218267"/>
            <a:ext cx="607800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’ &gt;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and win: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Second-highest 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 &gt;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aseline="-25000" dirty="0">
                <a:ea typeface="Arial" charset="0"/>
                <a:cs typeface="Arial" charset="0"/>
              </a:rPr>
              <a:t> </a:t>
            </a:r>
            <a:r>
              <a:rPr lang="en-US" altLang="en-US" dirty="0">
                <a:ea typeface="Arial" charset="0"/>
                <a:cs typeface="Arial" charset="0"/>
              </a:rPr>
              <a:t>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Payment is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’, </a:t>
            </a:r>
            <a:r>
              <a:rPr lang="en-US" altLang="en-US" dirty="0">
                <a:solidFill>
                  <a:schemeClr val="tx2"/>
                </a:solidFill>
                <a:ea typeface="Arial" charset="0"/>
                <a:cs typeface="Arial" charset="0"/>
              </a:rPr>
              <a:t>pay more than valuation!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Second-highest 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 &lt;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Payment from bidding truthfully is the same</a:t>
            </a:r>
          </a:p>
          <a:p>
            <a:r>
              <a:rPr lang="en-US" dirty="0"/>
              <a:t>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’ &gt;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and lose: same outcome as truthful bidding</a:t>
            </a:r>
          </a:p>
          <a:p>
            <a:endParaRPr lang="en-US" altLang="en-US" dirty="0">
              <a:ea typeface="Arial" charset="0"/>
              <a:cs typeface="Arial" charset="0"/>
            </a:endParaRPr>
          </a:p>
          <a:p>
            <a:endParaRPr lang="en-US" dirty="0"/>
          </a:p>
          <a:p>
            <a:r>
              <a:rPr lang="en-US" dirty="0"/>
              <a:t>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’ &lt;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and win: same outcome as truthful bidding</a:t>
            </a:r>
          </a:p>
          <a:p>
            <a:r>
              <a:rPr lang="en-US" dirty="0"/>
              <a:t>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’ &lt;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and lose: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Winning 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 &gt;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aseline="-25000" dirty="0">
                <a:ea typeface="Arial" charset="0"/>
                <a:cs typeface="Arial" charset="0"/>
              </a:rPr>
              <a:t> </a:t>
            </a:r>
            <a:r>
              <a:rPr lang="en-US" altLang="en-US" dirty="0">
                <a:ea typeface="Arial" charset="0"/>
                <a:cs typeface="Arial" charset="0"/>
              </a:rPr>
              <a:t>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Wouldn’t have won by bidding truthfully, either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Winning bid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>
                <a:ea typeface="Arial" charset="0"/>
                <a:cs typeface="Arial" charset="0"/>
              </a:rPr>
              <a:t>j</a:t>
            </a:r>
            <a:r>
              <a:rPr lang="en-US" altLang="en-US" dirty="0">
                <a:ea typeface="Arial" charset="0"/>
                <a:cs typeface="Arial" charset="0"/>
              </a:rPr>
              <a:t>’ &lt; </a:t>
            </a:r>
            <a:r>
              <a:rPr lang="el-GR" altLang="en-US" dirty="0">
                <a:ea typeface="Arial" charset="0"/>
                <a:cs typeface="Arial" charset="0"/>
              </a:rPr>
              <a:t>θ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 ?</a:t>
            </a:r>
          </a:p>
          <a:p>
            <a:pPr marL="742950" lvl="1" indent="-285750">
              <a:buFont typeface="Arial" charset="0"/>
              <a:buChar char="•"/>
            </a:pPr>
            <a:r>
              <a:rPr lang="en-US" altLang="en-US" dirty="0">
                <a:ea typeface="Arial" charset="0"/>
                <a:cs typeface="Arial" charset="0"/>
              </a:rPr>
              <a:t>Bidding truthfully would’ve given </a:t>
            </a:r>
            <a:r>
              <a:rPr lang="en-US" altLang="en-US" dirty="0">
                <a:solidFill>
                  <a:srgbClr val="00B050"/>
                </a:solidFill>
                <a:ea typeface="Arial" charset="0"/>
                <a:cs typeface="Arial" charset="0"/>
              </a:rPr>
              <a:t>positive utility</a:t>
            </a:r>
          </a:p>
          <a:p>
            <a:endParaRPr lang="en-US" altLang="en-US" dirty="0">
              <a:ea typeface="Arial" charset="0"/>
              <a:cs typeface="Arial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406401" y="3049601"/>
            <a:ext cx="1879600" cy="369332"/>
            <a:chOff x="406401" y="4114800"/>
            <a:chExt cx="1879600" cy="369332"/>
          </a:xfrm>
        </p:grpSpPr>
        <p:sp>
          <p:nvSpPr>
            <p:cNvPr id="19" name="TextBox 18"/>
            <p:cNvSpPr txBox="1"/>
            <p:nvPr/>
          </p:nvSpPr>
          <p:spPr>
            <a:xfrm>
              <a:off x="406401" y="4114800"/>
              <a:ext cx="187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Bid value</a:t>
              </a:r>
              <a:r>
                <a:rPr lang="el-GR" altLang="en-US" dirty="0">
                  <a:ea typeface="Arial" charset="0"/>
                  <a:cs typeface="Arial" charset="0"/>
                </a:rPr>
                <a:t> θ</a:t>
              </a:r>
              <a:r>
                <a:rPr lang="en-US" altLang="en-US" baseline="-25000" dirty="0" err="1">
                  <a:ea typeface="Arial" charset="0"/>
                  <a:cs typeface="Arial" charset="0"/>
                </a:rPr>
                <a:t>i</a:t>
              </a:r>
              <a:r>
                <a:rPr lang="en-US" altLang="en-US" dirty="0">
                  <a:ea typeface="Arial" charset="0"/>
                  <a:cs typeface="Arial" charset="0"/>
                </a:rPr>
                <a:t>’</a:t>
              </a:r>
              <a:endParaRPr lang="en-US" dirty="0"/>
            </a:p>
          </p:txBody>
        </p:sp>
        <p:cxnSp>
          <p:nvCxnSpPr>
            <p:cNvPr id="20" name="Straight Connector 19"/>
            <p:cNvCxnSpPr/>
            <p:nvPr/>
          </p:nvCxnSpPr>
          <p:spPr>
            <a:xfrm>
              <a:off x="1828801" y="4299466"/>
              <a:ext cx="355602" cy="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1" name="Group 20"/>
          <p:cNvGrpSpPr/>
          <p:nvPr/>
        </p:nvGrpSpPr>
        <p:grpSpPr>
          <a:xfrm>
            <a:off x="406401" y="5225533"/>
            <a:ext cx="1879600" cy="369332"/>
            <a:chOff x="406401" y="4114800"/>
            <a:chExt cx="1879600" cy="369332"/>
          </a:xfrm>
        </p:grpSpPr>
        <p:sp>
          <p:nvSpPr>
            <p:cNvPr id="22" name="TextBox 21"/>
            <p:cNvSpPr txBox="1"/>
            <p:nvPr/>
          </p:nvSpPr>
          <p:spPr>
            <a:xfrm>
              <a:off x="406401" y="4114800"/>
              <a:ext cx="187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 Bid value</a:t>
              </a:r>
              <a:r>
                <a:rPr lang="el-GR" altLang="en-US" dirty="0">
                  <a:ea typeface="Arial" charset="0"/>
                  <a:cs typeface="Arial" charset="0"/>
                </a:rPr>
                <a:t> θ</a:t>
              </a:r>
              <a:r>
                <a:rPr lang="en-US" altLang="en-US" baseline="-25000" dirty="0" err="1">
                  <a:ea typeface="Arial" charset="0"/>
                  <a:cs typeface="Arial" charset="0"/>
                </a:rPr>
                <a:t>i</a:t>
              </a:r>
              <a:r>
                <a:rPr lang="en-US" altLang="en-US" dirty="0">
                  <a:ea typeface="Arial" charset="0"/>
                  <a:cs typeface="Arial" charset="0"/>
                </a:rPr>
                <a:t>’</a:t>
              </a:r>
              <a:endParaRPr lang="en-US" dirty="0"/>
            </a:p>
          </p:txBody>
        </p:sp>
        <p:cxnSp>
          <p:nvCxnSpPr>
            <p:cNvPr id="23" name="Straight Connector 22"/>
            <p:cNvCxnSpPr/>
            <p:nvPr/>
          </p:nvCxnSpPr>
          <p:spPr>
            <a:xfrm>
              <a:off x="1828801" y="4299466"/>
              <a:ext cx="355602" cy="0"/>
            </a:xfrm>
            <a:prstGeom prst="line">
              <a:avLst/>
            </a:prstGeom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4" name="Group 23"/>
          <p:cNvGrpSpPr/>
          <p:nvPr/>
        </p:nvGrpSpPr>
        <p:grpSpPr>
          <a:xfrm>
            <a:off x="406401" y="3425798"/>
            <a:ext cx="1879600" cy="369332"/>
            <a:chOff x="406401" y="4114800"/>
            <a:chExt cx="1879600" cy="369332"/>
          </a:xfrm>
        </p:grpSpPr>
        <p:sp>
          <p:nvSpPr>
            <p:cNvPr id="25" name="TextBox 24"/>
            <p:cNvSpPr txBox="1"/>
            <p:nvPr/>
          </p:nvSpPr>
          <p:spPr>
            <a:xfrm>
              <a:off x="406401" y="4114800"/>
              <a:ext cx="1879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en-US" dirty="0">
                  <a:ea typeface="Arial" charset="0"/>
                  <a:cs typeface="Arial" charset="0"/>
                </a:rPr>
                <a:t> Other bid </a:t>
              </a:r>
              <a:r>
                <a:rPr lang="el-GR" altLang="en-US" dirty="0">
                  <a:ea typeface="Arial" charset="0"/>
                  <a:cs typeface="Arial" charset="0"/>
                </a:rPr>
                <a:t>θ</a:t>
              </a:r>
              <a:r>
                <a:rPr lang="en-US" altLang="en-US" baseline="-25000" dirty="0">
                  <a:ea typeface="Arial" charset="0"/>
                  <a:cs typeface="Arial" charset="0"/>
                </a:rPr>
                <a:t>j</a:t>
              </a:r>
              <a:r>
                <a:rPr lang="en-US" altLang="en-US" dirty="0">
                  <a:ea typeface="Arial" charset="0"/>
                  <a:cs typeface="Arial" charset="0"/>
                </a:rPr>
                <a:t>’</a:t>
              </a:r>
              <a:endParaRPr lang="en-US" dirty="0"/>
            </a:p>
          </p:txBody>
        </p:sp>
        <p:cxnSp>
          <p:nvCxnSpPr>
            <p:cNvPr id="26" name="Straight Connector 25"/>
            <p:cNvCxnSpPr/>
            <p:nvPr/>
          </p:nvCxnSpPr>
          <p:spPr>
            <a:xfrm>
              <a:off x="1828801" y="4299466"/>
              <a:ext cx="355602" cy="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3279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1.11111E-6 L -2.22222E-6 0.19444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7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87 0.19444 L 0.00087 -0.1294 " pathEditMode="relative" ptsTypes="AA">
                                      <p:cBhvr>
                                        <p:cTn id="4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8 -0.1294 L 0.00087 0.36296 " pathEditMode="relative" ptsTypes="AA">
                                      <p:cBhvr>
                                        <p:cTn id="52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8 0.36296 L 0.00087 -0.1507 " pathEditMode="relative" ptsTypes="AA">
                                      <p:cBhvr>
                                        <p:cTn id="6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278 -0.1507 L 0.00087 0.19444 " pathEditMode="relative" ptsTypes="AA">
                                      <p:cBhvr>
                                        <p:cTn id="7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5" grpId="0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 altLang="en-US" dirty="0"/>
              <a:t>The Clarke (aka VCG) mechanism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The Clarke mechanism chooses some outcome </a:t>
            </a:r>
            <a:r>
              <a:rPr lang="en-US" altLang="en-US" i="1" dirty="0"/>
              <a:t>o</a:t>
            </a:r>
            <a:r>
              <a:rPr lang="en-US" altLang="en-US" dirty="0"/>
              <a:t> that maximizes </a:t>
            </a:r>
            <a:r>
              <a:rPr lang="el-GR" altLang="en-US" dirty="0">
                <a:ea typeface="Times New Roman" charset="0"/>
                <a:cs typeface="Times New Roman" charset="0"/>
              </a:rPr>
              <a:t>Σ</a:t>
            </a:r>
            <a:r>
              <a:rPr lang="en-US" altLang="en-US" i="1" baseline="-25000" dirty="0" err="1">
                <a:ea typeface="Times New Roman" charset="0"/>
                <a:cs typeface="Times New Roman" charset="0"/>
              </a:rPr>
              <a:t>i</a:t>
            </a:r>
            <a:r>
              <a:rPr lang="en-US" altLang="en-US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i="1" dirty="0"/>
              <a:t>v</a:t>
            </a:r>
            <a:r>
              <a:rPr lang="en-US" altLang="en-US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dirty="0"/>
              <a:t>(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 err="1"/>
              <a:t>i</a:t>
            </a:r>
            <a:r>
              <a:rPr lang="en-US" altLang="en-US" dirty="0"/>
              <a:t>’, </a:t>
            </a:r>
            <a:r>
              <a:rPr lang="en-US" altLang="en-US" i="1" dirty="0"/>
              <a:t>o</a:t>
            </a:r>
            <a:r>
              <a:rPr lang="en-US" altLang="en-US" dirty="0"/>
              <a:t>)</a:t>
            </a:r>
          </a:p>
          <a:p>
            <a:r>
              <a:rPr lang="en-US" altLang="en-US" dirty="0"/>
              <a:t>To determine the payment that agent </a:t>
            </a:r>
            <a:r>
              <a:rPr lang="en-US" altLang="en-US" i="1" dirty="0"/>
              <a:t>j</a:t>
            </a:r>
            <a:r>
              <a:rPr lang="en-US" altLang="en-US" dirty="0"/>
              <a:t> must make:</a:t>
            </a:r>
          </a:p>
          <a:p>
            <a:pPr marL="160020" indent="-342900">
              <a:buFont typeface="Arial" charset="0"/>
              <a:buChar char="•"/>
            </a:pPr>
            <a:r>
              <a:rPr lang="en-US" altLang="en-US" sz="1800" b="0" dirty="0"/>
              <a:t>Pretend </a:t>
            </a:r>
            <a:r>
              <a:rPr lang="en-US" altLang="en-US" sz="1800" b="0" i="1" dirty="0"/>
              <a:t>j</a:t>
            </a:r>
            <a:r>
              <a:rPr lang="en-US" altLang="en-US" sz="1800" b="0" dirty="0"/>
              <a:t> does not exist, and choose </a:t>
            </a:r>
            <a:r>
              <a:rPr lang="en-US" altLang="en-US" sz="1800" b="0" i="1" dirty="0"/>
              <a:t>o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sz="1800" b="0" dirty="0"/>
              <a:t> that maximizes </a:t>
            </a:r>
            <a:r>
              <a:rPr lang="el-GR" altLang="en-US" sz="1800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sz="1800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sz="1800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sz="1800" b="0" i="1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i="1" dirty="0"/>
              <a:t>’</a:t>
            </a:r>
            <a:r>
              <a:rPr lang="en-US" altLang="en-US" sz="1800" b="0" dirty="0"/>
              <a:t>, </a:t>
            </a:r>
            <a:r>
              <a:rPr lang="en-US" altLang="en-US" sz="1800" b="0" i="1" dirty="0"/>
              <a:t>o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sz="1800" b="0" dirty="0"/>
              <a:t>)</a:t>
            </a:r>
          </a:p>
          <a:p>
            <a:pPr marL="160020" indent="-342900">
              <a:buFont typeface="Arial" charset="0"/>
              <a:buChar char="•"/>
            </a:pPr>
            <a:r>
              <a:rPr lang="en-US" altLang="en-US" sz="1800" b="0" i="1" dirty="0"/>
              <a:t>j</a:t>
            </a:r>
            <a:r>
              <a:rPr lang="en-US" altLang="en-US" sz="1800" b="0" dirty="0"/>
              <a:t> pays </a:t>
            </a:r>
            <a:r>
              <a:rPr lang="el-GR" altLang="en-US" sz="1800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sz="1800" b="0" i="1" baseline="-25000" dirty="0" err="1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baseline="-25000" dirty="0" err="1">
                <a:ea typeface="Times New Roman" charset="0"/>
                <a:cs typeface="Times New Roman" charset="0"/>
              </a:rPr>
              <a:t>≠</a:t>
            </a:r>
            <a:r>
              <a:rPr lang="en-US" altLang="en-US" sz="1800" b="0" i="1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sz="1800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sz="1800" b="0" i="1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dirty="0"/>
              <a:t>’, </a:t>
            </a:r>
            <a:r>
              <a:rPr lang="en-US" altLang="en-US" sz="1800" b="0" i="1" dirty="0"/>
              <a:t>o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sz="1800" b="0" dirty="0"/>
              <a:t>) - </a:t>
            </a:r>
            <a:r>
              <a:rPr lang="el-GR" altLang="en-US" sz="1800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sz="1800" b="0" i="1" baseline="-25000" dirty="0" err="1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baseline="-25000" dirty="0" err="1">
                <a:ea typeface="Times New Roman" charset="0"/>
                <a:cs typeface="Times New Roman" charset="0"/>
              </a:rPr>
              <a:t>≠</a:t>
            </a:r>
            <a:r>
              <a:rPr lang="en-US" altLang="en-US" sz="1800" b="0" i="1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sz="1800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sz="1800" b="0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dirty="0"/>
              <a:t>’, </a:t>
            </a:r>
            <a:r>
              <a:rPr lang="en-US" altLang="en-US" sz="1800" b="0" i="1" dirty="0"/>
              <a:t>o</a:t>
            </a:r>
            <a:r>
              <a:rPr lang="en-US" altLang="en-US" sz="1800" b="0" dirty="0"/>
              <a:t>) 	=</a:t>
            </a:r>
            <a:br>
              <a:rPr lang="en-US" altLang="en-US" sz="1800" b="0" dirty="0"/>
            </a:br>
            <a:r>
              <a:rPr lang="en-US" altLang="en-US" sz="1800" b="0" dirty="0"/>
              <a:t>			            	= </a:t>
            </a:r>
            <a:r>
              <a:rPr lang="el-GR" altLang="en-US" sz="1800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sz="1800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sz="1800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sz="1800" b="0" dirty="0"/>
              <a:t>( </a:t>
            </a:r>
            <a:r>
              <a:rPr lang="en-US" altLang="en-US" sz="1800" b="0" i="1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dirty="0"/>
              <a:t>’, </a:t>
            </a:r>
            <a:r>
              <a:rPr lang="en-US" altLang="en-US" sz="1800" b="0" i="1" dirty="0"/>
              <a:t>o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sz="1800" b="0" dirty="0"/>
              <a:t>) - </a:t>
            </a:r>
            <a:r>
              <a:rPr lang="en-US" altLang="en-US" sz="1800" b="0" i="1" dirty="0"/>
              <a:t>v</a:t>
            </a:r>
            <a:r>
              <a:rPr lang="en-US" altLang="en-US" sz="1800" b="0" i="1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sz="1800" b="0" dirty="0"/>
              <a:t>(</a:t>
            </a:r>
            <a:r>
              <a:rPr lang="el-GR" altLang="en-US" sz="1800" b="0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sz="1800" b="0" i="1" baseline="-25000" dirty="0" err="1"/>
              <a:t>i</a:t>
            </a:r>
            <a:r>
              <a:rPr lang="en-US" altLang="en-US" sz="1800" b="0" dirty="0"/>
              <a:t>’, </a:t>
            </a:r>
            <a:r>
              <a:rPr lang="en-US" altLang="en-US" sz="1800" b="0" i="1" dirty="0"/>
              <a:t>o</a:t>
            </a:r>
            <a:r>
              <a:rPr lang="en-US" altLang="en-US" sz="1800" b="0" dirty="0"/>
              <a:t>) )</a:t>
            </a:r>
          </a:p>
          <a:p>
            <a:pPr lvl="1">
              <a:buFontTx/>
              <a:buChar char="–"/>
            </a:pPr>
            <a:endParaRPr lang="en-US" altLang="en-US" sz="1800" dirty="0"/>
          </a:p>
          <a:p>
            <a:r>
              <a:rPr lang="en-US" altLang="en-US" dirty="0"/>
              <a:t>We say that each agent pays the </a:t>
            </a:r>
            <a:r>
              <a:rPr lang="en-US" altLang="en-US" dirty="0">
                <a:solidFill>
                  <a:schemeClr val="tx2"/>
                </a:solidFill>
              </a:rPr>
              <a:t>externality </a:t>
            </a:r>
            <a:r>
              <a:rPr lang="en-US" altLang="en-US" dirty="0"/>
              <a:t>that she imposes on the other agents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Agent i’s externality: (social welfare of others if </a:t>
            </a:r>
            <a:r>
              <a:rPr lang="en-US" b="0" i="1" dirty="0" err="1"/>
              <a:t>i</a:t>
            </a:r>
            <a:r>
              <a:rPr lang="en-US" b="0" dirty="0"/>
              <a:t> were absent) - (social welfare of others when </a:t>
            </a:r>
            <a:r>
              <a:rPr lang="en-US" b="0" i="1" dirty="0" err="1"/>
              <a:t>i</a:t>
            </a:r>
            <a:r>
              <a:rPr lang="en-US" b="0" i="1" dirty="0"/>
              <a:t> </a:t>
            </a:r>
            <a:r>
              <a:rPr lang="en-US" b="0" dirty="0"/>
              <a:t>is present)</a:t>
            </a:r>
            <a:endParaRPr lang="en-US" altLang="en-US" b="0" dirty="0"/>
          </a:p>
          <a:p>
            <a:r>
              <a:rPr lang="en-US" altLang="en-US" dirty="0"/>
              <a:t>(VCG = </a:t>
            </a:r>
            <a:r>
              <a:rPr lang="en-US" altLang="en-US" dirty="0" err="1"/>
              <a:t>Vickrey</a:t>
            </a:r>
            <a:r>
              <a:rPr lang="en-US" altLang="en-US" dirty="0"/>
              <a:t>, Clarke, Groves)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10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7371347" cy="1371600"/>
          </a:xfrm>
        </p:spPr>
        <p:txBody>
          <a:bodyPr/>
          <a:lstStyle/>
          <a:p>
            <a:r>
              <a:rPr lang="en-US" altLang="en-US"/>
              <a:t>Incentive compatibility</a:t>
            </a:r>
            <a:endParaRPr lang="en-US" alt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>
                <a:solidFill>
                  <a:schemeClr val="tx2"/>
                </a:solidFill>
              </a:rPr>
              <a:t>Incentive compatibility</a:t>
            </a:r>
            <a:r>
              <a:rPr lang="en-US" altLang="en-US" dirty="0"/>
              <a:t>:</a:t>
            </a:r>
            <a:r>
              <a:rPr lang="en-US" altLang="en-US" dirty="0">
                <a:solidFill>
                  <a:schemeClr val="tx2"/>
                </a:solidFill>
              </a:rPr>
              <a:t> </a:t>
            </a:r>
            <a:r>
              <a:rPr lang="en-US" altLang="en-US" dirty="0"/>
              <a:t>there is never an incentive to lie about one’s type</a:t>
            </a:r>
            <a:br>
              <a:rPr lang="en-US" altLang="en-US" dirty="0"/>
            </a:br>
            <a:endParaRPr lang="en-US" altLang="en-US" dirty="0"/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A mechanism is </a:t>
            </a:r>
            <a:r>
              <a:rPr lang="en-US" altLang="en-US" dirty="0">
                <a:solidFill>
                  <a:schemeClr val="tx2"/>
                </a:solidFill>
              </a:rPr>
              <a:t>dominant-strategies</a:t>
            </a:r>
            <a:r>
              <a:rPr lang="en-US" altLang="en-US" dirty="0">
                <a:solidFill>
                  <a:srgbClr val="008000"/>
                </a:solidFill>
              </a:rPr>
              <a:t> </a:t>
            </a:r>
            <a:r>
              <a:rPr lang="en-US" altLang="en-US" dirty="0"/>
              <a:t>incentive compatible (aka </a:t>
            </a:r>
            <a:r>
              <a:rPr lang="en-US" altLang="en-US" dirty="0" err="1">
                <a:solidFill>
                  <a:schemeClr val="tx2"/>
                </a:solidFill>
              </a:rPr>
              <a:t>strategyproof</a:t>
            </a:r>
            <a:r>
              <a:rPr lang="en-US" altLang="en-US" dirty="0"/>
              <a:t>) if for any </a:t>
            </a:r>
            <a:r>
              <a:rPr lang="en-US" altLang="en-US" i="1" dirty="0" err="1"/>
              <a:t>i</a:t>
            </a:r>
            <a:r>
              <a:rPr lang="en-US" altLang="en-US" dirty="0"/>
              <a:t>, for any type vector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>
                <a:ea typeface="Arial" charset="0"/>
                <a:cs typeface="Arial" charset="0"/>
              </a:rPr>
              <a:t>1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>
                <a:ea typeface="Arial" charset="0"/>
                <a:cs typeface="Arial" charset="0"/>
              </a:rPr>
              <a:t>2</a:t>
            </a:r>
            <a:r>
              <a:rPr lang="en-US" altLang="en-US" dirty="0">
                <a:ea typeface="Arial" charset="0"/>
                <a:cs typeface="Arial" charset="0"/>
              </a:rPr>
              <a:t>, …,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…,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>
                <a:ea typeface="Arial" charset="0"/>
                <a:cs typeface="Arial" charset="0"/>
              </a:rPr>
              <a:t>n</a:t>
            </a:r>
            <a:r>
              <a:rPr lang="en-US" altLang="en-US" dirty="0">
                <a:ea typeface="Arial" charset="0"/>
                <a:cs typeface="Arial" charset="0"/>
              </a:rPr>
              <a:t>, and for any alternative type </a:t>
            </a:r>
            <a:r>
              <a:rPr lang="el-GR" altLang="en-US" i="1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dirty="0">
                <a:ea typeface="Arial" charset="0"/>
                <a:cs typeface="Arial" charset="0"/>
              </a:rPr>
              <a:t>, we have</a:t>
            </a:r>
            <a:endParaRPr lang="en-US" altLang="en-US" baseline="-25000" dirty="0">
              <a:ea typeface="Arial" charset="0"/>
              <a:cs typeface="Arial" charset="0"/>
            </a:endParaRP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>
                <a:ea typeface="Arial" charset="0"/>
                <a:cs typeface="Arial" charset="0"/>
              </a:rPr>
              <a:t>     </a:t>
            </a:r>
            <a:r>
              <a:rPr lang="en-US" altLang="en-US" b="0" dirty="0">
                <a:ea typeface="Arial" charset="0"/>
                <a:cs typeface="Arial" charset="0"/>
              </a:rPr>
              <a:t>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o(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</a:t>
            </a:r>
            <a:r>
              <a:rPr lang="en-US" altLang="en-US" b="0" baseline="-25000" dirty="0">
                <a:ea typeface="Arial" charset="0"/>
                <a:cs typeface="Arial" charset="0"/>
              </a:rPr>
              <a:t> </a:t>
            </a:r>
            <a:r>
              <a:rPr lang="el-GR" altLang="en-US" b="0" dirty="0">
                <a:ea typeface="Arial" charset="0"/>
                <a:cs typeface="Arial" charset="0"/>
              </a:rPr>
              <a:t>≥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b="0" dirty="0">
                <a:ea typeface="Arial" charset="0"/>
                <a:cs typeface="Arial" charset="0"/>
              </a:rPr>
              <a:t>     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o(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</a:t>
            </a:r>
            <a:br>
              <a:rPr lang="en-US" altLang="en-US" b="0" dirty="0">
                <a:ea typeface="Arial" charset="0"/>
                <a:cs typeface="Arial" charset="0"/>
              </a:rPr>
            </a:br>
            <a:endParaRPr lang="en-US" altLang="en-US" b="0" dirty="0">
              <a:ea typeface="Arial" charset="0"/>
              <a:cs typeface="Arial" charset="0"/>
            </a:endParaRP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A mechanism is </a:t>
            </a:r>
            <a:r>
              <a:rPr lang="en-US" altLang="en-US" dirty="0">
                <a:solidFill>
                  <a:schemeClr val="tx2"/>
                </a:solidFill>
              </a:rPr>
              <a:t>Bayes-Nash equilibrium</a:t>
            </a:r>
            <a:r>
              <a:rPr lang="en-US" altLang="en-US" dirty="0"/>
              <a:t> (</a:t>
            </a:r>
            <a:r>
              <a:rPr lang="en-US" altLang="en-US" dirty="0">
                <a:solidFill>
                  <a:schemeClr val="tx2"/>
                </a:solidFill>
              </a:rPr>
              <a:t>BNE</a:t>
            </a:r>
            <a:r>
              <a:rPr lang="en-US" altLang="en-US" dirty="0"/>
              <a:t>) incentive compatible if telling the truth is a BNE, that is, for any </a:t>
            </a:r>
            <a:r>
              <a:rPr lang="en-US" altLang="en-US" i="1" dirty="0" err="1"/>
              <a:t>i</a:t>
            </a:r>
            <a:r>
              <a:rPr lang="en-US" altLang="en-US" dirty="0"/>
              <a:t>, for any types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l-GR" altLang="en-US" i="1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i="1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endParaRPr lang="en-US" altLang="en-US" dirty="0"/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b="0" dirty="0">
                <a:ea typeface="Arial" charset="0"/>
                <a:cs typeface="Arial" charset="0"/>
              </a:rPr>
              <a:t>     </a:t>
            </a:r>
            <a:r>
              <a:rPr lang="el-GR" altLang="en-US" b="0" dirty="0" err="1">
                <a:ea typeface="Arial" charset="0"/>
                <a:cs typeface="Arial" charset="0"/>
              </a:rPr>
              <a:t>Σ</a:t>
            </a:r>
            <a:r>
              <a:rPr lang="el-GR" altLang="en-US" b="0" baseline="-25000" dirty="0" err="1">
                <a:ea typeface="Arial" charset="0"/>
                <a:cs typeface="Arial" charset="0"/>
              </a:rPr>
              <a:t>θ</a:t>
            </a:r>
            <a:r>
              <a:rPr lang="en-US" altLang="en-US" b="0" baseline="-35000" dirty="0">
                <a:ea typeface="Arial" charset="0"/>
                <a:cs typeface="Arial" charset="0"/>
              </a:rPr>
              <a:t>-</a:t>
            </a:r>
            <a:r>
              <a:rPr lang="en-US" altLang="en-US" b="0" baseline="-35000" dirty="0" err="1">
                <a:ea typeface="Arial" charset="0"/>
                <a:cs typeface="Arial" charset="0"/>
              </a:rPr>
              <a:t>i</a:t>
            </a:r>
            <a:r>
              <a:rPr lang="el-GR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P(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-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) [v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o(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)]</a:t>
            </a:r>
            <a:r>
              <a:rPr lang="en-US" altLang="en-US" b="0" baseline="-25000" dirty="0">
                <a:ea typeface="Arial" charset="0"/>
                <a:cs typeface="Arial" charset="0"/>
              </a:rPr>
              <a:t> </a:t>
            </a:r>
            <a:r>
              <a:rPr lang="el-GR" altLang="en-US" b="0" dirty="0">
                <a:ea typeface="Arial" charset="0"/>
                <a:cs typeface="Arial" charset="0"/>
              </a:rPr>
              <a:t>≥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b="0" dirty="0">
                <a:ea typeface="Arial" charset="0"/>
                <a:cs typeface="Arial" charset="0"/>
              </a:rPr>
              <a:t>     </a:t>
            </a:r>
            <a:r>
              <a:rPr lang="el-GR" altLang="en-US" b="0" dirty="0" err="1">
                <a:ea typeface="Arial" charset="0"/>
                <a:cs typeface="Arial" charset="0"/>
              </a:rPr>
              <a:t>Σ</a:t>
            </a:r>
            <a:r>
              <a:rPr lang="el-GR" altLang="en-US" b="0" baseline="-25000" dirty="0" err="1">
                <a:ea typeface="Arial" charset="0"/>
                <a:cs typeface="Arial" charset="0"/>
              </a:rPr>
              <a:t>θ</a:t>
            </a:r>
            <a:r>
              <a:rPr lang="en-US" altLang="en-US" b="0" baseline="-35000" dirty="0">
                <a:ea typeface="Arial" charset="0"/>
                <a:cs typeface="Arial" charset="0"/>
              </a:rPr>
              <a:t>-</a:t>
            </a:r>
            <a:r>
              <a:rPr lang="en-US" altLang="en-US" b="0" baseline="-35000" dirty="0" err="1">
                <a:ea typeface="Arial" charset="0"/>
                <a:cs typeface="Arial" charset="0"/>
              </a:rPr>
              <a:t>i</a:t>
            </a:r>
            <a:r>
              <a:rPr lang="el-GR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P(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-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) [v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o(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b="0" dirty="0">
                <a:ea typeface="Arial" charset="0"/>
                <a:cs typeface="Arial" charset="0"/>
              </a:rPr>
              <a:t>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solidFill>
                  <a:srgbClr val="00B050"/>
                </a:solidFill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solidFill>
                  <a:srgbClr val="00B050"/>
                </a:solidFill>
                <a:ea typeface="Arial" charset="0"/>
                <a:cs typeface="Arial" charset="0"/>
              </a:rPr>
              <a:t>’</a:t>
            </a:r>
            <a:r>
              <a:rPr lang="en-US" altLang="en-US" b="0" dirty="0">
                <a:ea typeface="Arial" charset="0"/>
                <a:cs typeface="Arial" charset="0"/>
              </a:rPr>
              <a:t>, …, 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b="0" dirty="0">
                <a:ea typeface="Arial" charset="0"/>
                <a:cs typeface="Arial" charset="0"/>
              </a:rPr>
              <a:t>)]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14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719748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7355305" cy="1371600"/>
          </a:xfrm>
        </p:spPr>
        <p:txBody>
          <a:bodyPr>
            <a:normAutofit/>
          </a:bodyPr>
          <a:lstStyle/>
          <a:p>
            <a:r>
              <a:rPr lang="en-US" altLang="en-US"/>
              <a:t>VCG is </a:t>
            </a:r>
            <a:r>
              <a:rPr lang="en-US" altLang="en-US" dirty="0" err="1"/>
              <a:t>strategyproof</a:t>
            </a:r>
            <a:endParaRPr lang="en-US" alt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Total utility for agent </a:t>
            </a:r>
            <a:r>
              <a:rPr lang="en-US" altLang="en-US" i="1" dirty="0"/>
              <a:t>j</a:t>
            </a:r>
            <a:r>
              <a:rPr lang="en-US" altLang="en-US" dirty="0"/>
              <a:t> is      (valuation – payment)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     </a:t>
            </a:r>
            <a:r>
              <a:rPr lang="en-US" altLang="en-US" b="0" dirty="0" err="1"/>
              <a:t>v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/>
              <a:t>j</a:t>
            </a:r>
            <a:r>
              <a:rPr lang="en-US" altLang="en-US" b="0" dirty="0"/>
              <a:t>, o) - </a:t>
            </a:r>
            <a:r>
              <a:rPr lang="el-GR" altLang="en-US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b="0" dirty="0"/>
              <a:t>( 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b="0" dirty="0"/>
              <a:t>) - 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o) )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b="0" dirty="0"/>
              <a:t>             = </a:t>
            </a:r>
            <a:r>
              <a:rPr lang="en-US" altLang="en-US" b="0" dirty="0" err="1"/>
              <a:t>v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/>
              <a:t>j</a:t>
            </a:r>
            <a:r>
              <a:rPr lang="en-US" altLang="en-US" b="0" dirty="0"/>
              <a:t>, o) + </a:t>
            </a:r>
            <a:r>
              <a:rPr lang="el-GR" altLang="en-US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b="0" dirty="0"/>
              <a:t>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o) - </a:t>
            </a:r>
            <a:r>
              <a:rPr lang="el-GR" altLang="en-US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b="0" dirty="0"/>
              <a:t>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-j</a:t>
            </a:r>
            <a:r>
              <a:rPr lang="en-US" altLang="en-US" b="0" dirty="0"/>
              <a:t>) 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>
                <a:solidFill>
                  <a:schemeClr val="tx2"/>
                </a:solidFill>
              </a:rPr>
              <a:t>But agent </a:t>
            </a:r>
            <a:r>
              <a:rPr lang="en-US" altLang="en-US" i="1" dirty="0">
                <a:solidFill>
                  <a:schemeClr val="tx2"/>
                </a:solidFill>
              </a:rPr>
              <a:t>j</a:t>
            </a:r>
            <a:r>
              <a:rPr lang="en-US" altLang="en-US" dirty="0">
                <a:solidFill>
                  <a:schemeClr val="tx2"/>
                </a:solidFill>
              </a:rPr>
              <a:t> cannot affect the choice of o</a:t>
            </a:r>
            <a:r>
              <a:rPr lang="en-US" altLang="en-US" baseline="-25000" dirty="0">
                <a:solidFill>
                  <a:schemeClr val="tx2"/>
                </a:solidFill>
                <a:ea typeface="Times New Roman" charset="0"/>
                <a:cs typeface="Times New Roman" charset="0"/>
              </a:rPr>
              <a:t>-j</a:t>
            </a:r>
            <a:endParaRPr lang="en-US" altLang="en-US" dirty="0">
              <a:solidFill>
                <a:schemeClr val="tx2"/>
              </a:solidFill>
            </a:endParaRP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>
                <a:sym typeface="Wingdings"/>
              </a:rPr>
              <a:t>	</a:t>
            </a:r>
            <a:r>
              <a:rPr lang="en-US" altLang="en-US" b="0" dirty="0">
                <a:sym typeface="Wingdings"/>
              </a:rPr>
              <a:t></a:t>
            </a:r>
            <a:r>
              <a:rPr lang="en-US" altLang="en-US" b="0" dirty="0"/>
              <a:t> </a:t>
            </a:r>
            <a:r>
              <a:rPr lang="en-US" altLang="en-US" b="0" i="1" dirty="0"/>
              <a:t>j</a:t>
            </a:r>
            <a:r>
              <a:rPr lang="en-US" altLang="en-US" b="0" dirty="0"/>
              <a:t> can focus on maximizing </a:t>
            </a:r>
            <a:r>
              <a:rPr lang="en-US" altLang="en-US" b="0" dirty="0" err="1"/>
              <a:t>v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j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/>
              <a:t>j</a:t>
            </a:r>
            <a:r>
              <a:rPr lang="en-US" altLang="en-US" b="0" dirty="0"/>
              <a:t>, o) + </a:t>
            </a:r>
            <a:r>
              <a:rPr lang="el-GR" altLang="en-US" b="0" dirty="0">
                <a:ea typeface="Times New Roman" charset="0"/>
                <a:cs typeface="Times New Roman" charset="0"/>
              </a:rPr>
              <a:t>Σ</a:t>
            </a:r>
            <a:r>
              <a:rPr lang="en-US" altLang="en-US" b="0" baseline="-25000" dirty="0" err="1">
                <a:ea typeface="Times New Roman" charset="0"/>
                <a:cs typeface="Times New Roman" charset="0"/>
              </a:rPr>
              <a:t>i≠j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b="0" dirty="0"/>
              <a:t>v</a:t>
            </a:r>
            <a:r>
              <a:rPr lang="en-US" altLang="en-US" b="0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Times New Roman" charset="0"/>
                <a:cs typeface="Times New Roman" charset="0"/>
              </a:rPr>
              <a:t>θ</a:t>
            </a:r>
            <a:r>
              <a:rPr lang="en-US" altLang="en-US" b="0" baseline="-25000" dirty="0" err="1"/>
              <a:t>i</a:t>
            </a:r>
            <a:r>
              <a:rPr lang="en-US" altLang="en-US" b="0" dirty="0"/>
              <a:t>’, o)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But mechanism chooses </a:t>
            </a:r>
            <a:r>
              <a:rPr lang="en-US" altLang="en-US" i="1" dirty="0"/>
              <a:t>o</a:t>
            </a:r>
            <a:r>
              <a:rPr lang="en-US" altLang="en-US" dirty="0"/>
              <a:t> to maximize </a:t>
            </a:r>
            <a:r>
              <a:rPr lang="el-GR" altLang="en-US" dirty="0">
                <a:ea typeface="Times New Roman" charset="0"/>
                <a:cs typeface="Times New Roman" charset="0"/>
              </a:rPr>
              <a:t>Σ</a:t>
            </a:r>
            <a:r>
              <a:rPr lang="en-US" altLang="en-US" baseline="-25000" dirty="0" err="1">
                <a:ea typeface="Times New Roman" charset="0"/>
                <a:cs typeface="Times New Roman" charset="0"/>
              </a:rPr>
              <a:t>i</a:t>
            </a:r>
            <a:r>
              <a:rPr lang="en-US" altLang="en-US" baseline="-25000" dirty="0">
                <a:ea typeface="Times New Roman" charset="0"/>
                <a:cs typeface="Times New Roman" charset="0"/>
              </a:rPr>
              <a:t> </a:t>
            </a:r>
            <a:r>
              <a:rPr lang="en-US" altLang="en-US" dirty="0"/>
              <a:t>v</a:t>
            </a:r>
            <a:r>
              <a:rPr lang="en-US" altLang="en-US" baseline="-25000" dirty="0">
                <a:ea typeface="Times New Roman" charset="0"/>
                <a:cs typeface="Times New Roman" charset="0"/>
              </a:rPr>
              <a:t>i</a:t>
            </a:r>
            <a:r>
              <a:rPr lang="en-US" altLang="en-US" dirty="0"/>
              <a:t>(</a:t>
            </a:r>
            <a:r>
              <a:rPr lang="el-GR" altLang="en-US" dirty="0">
                <a:ea typeface="Times New Roman" charset="0"/>
                <a:cs typeface="Times New Roman" charset="0"/>
              </a:rPr>
              <a:t>θ</a:t>
            </a:r>
            <a:r>
              <a:rPr lang="en-US" altLang="en-US" baseline="-25000" dirty="0" err="1"/>
              <a:t>i</a:t>
            </a:r>
            <a:r>
              <a:rPr lang="en-US" altLang="en-US" dirty="0"/>
              <a:t>’, o)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Hence, if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/>
              <a:t>j</a:t>
            </a:r>
            <a:r>
              <a:rPr lang="en-US" altLang="en-US" i="1" dirty="0"/>
              <a:t>’</a:t>
            </a:r>
            <a:r>
              <a:rPr lang="en-US" altLang="en-US" dirty="0"/>
              <a:t> = </a:t>
            </a:r>
            <a:r>
              <a:rPr lang="el-GR" altLang="en-US" i="1" dirty="0">
                <a:ea typeface="Times New Roman" charset="0"/>
                <a:cs typeface="Times New Roman" charset="0"/>
              </a:rPr>
              <a:t>θ</a:t>
            </a:r>
            <a:r>
              <a:rPr lang="en-US" altLang="en-US" i="1" baseline="-25000" dirty="0"/>
              <a:t>j</a:t>
            </a:r>
            <a:r>
              <a:rPr lang="en-US" altLang="en-US" dirty="0"/>
              <a:t>, </a:t>
            </a:r>
            <a:r>
              <a:rPr lang="en-US" altLang="en-US" i="1" dirty="0"/>
              <a:t>j</a:t>
            </a:r>
            <a:r>
              <a:rPr lang="en-US" altLang="en-US" dirty="0"/>
              <a:t>’s utility will be maximized!</a:t>
            </a:r>
          </a:p>
          <a:p>
            <a:pPr>
              <a:lnSpc>
                <a:spcPct val="110000"/>
              </a:lnSpc>
              <a:spcBef>
                <a:spcPts val="24"/>
              </a:spcBef>
              <a:buFontTx/>
              <a:buChar char="•"/>
            </a:pPr>
            <a:endParaRPr lang="en-US" altLang="en-US" dirty="0"/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dirty="0"/>
              <a:t>Extension of idea: add </a:t>
            </a:r>
            <a:r>
              <a:rPr lang="en-US" altLang="en-US" dirty="0">
                <a:solidFill>
                  <a:schemeClr val="tx2"/>
                </a:solidFill>
              </a:rPr>
              <a:t>any </a:t>
            </a:r>
            <a:r>
              <a:rPr lang="en-US" altLang="en-US" dirty="0"/>
              <a:t>term to agent </a:t>
            </a:r>
            <a:r>
              <a:rPr lang="en-US" altLang="en-US" i="1" dirty="0">
                <a:solidFill>
                  <a:schemeClr val="tx2"/>
                </a:solidFill>
              </a:rPr>
              <a:t>j</a:t>
            </a:r>
            <a:r>
              <a:rPr lang="en-US" altLang="en-US" dirty="0"/>
              <a:t>’s payment that does not depend on </a:t>
            </a:r>
            <a:r>
              <a:rPr lang="en-US" altLang="en-US" i="1" dirty="0">
                <a:solidFill>
                  <a:schemeClr val="tx2"/>
                </a:solidFill>
              </a:rPr>
              <a:t>j</a:t>
            </a:r>
            <a:r>
              <a:rPr lang="en-US" altLang="en-US" dirty="0"/>
              <a:t>’s reported type</a:t>
            </a:r>
          </a:p>
          <a:p>
            <a:pPr marL="3429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This is the family of </a:t>
            </a:r>
            <a:r>
              <a:rPr lang="en-US" altLang="en-US" b="0" dirty="0">
                <a:solidFill>
                  <a:schemeClr val="tx2"/>
                </a:solidFill>
              </a:rPr>
              <a:t>Groves </a:t>
            </a:r>
            <a:r>
              <a:rPr lang="en-US" altLang="en-US" b="0" dirty="0"/>
              <a:t>mechanisms</a:t>
            </a:r>
            <a:endParaRPr lang="en-US" altLang="en-US" sz="1600" b="0" dirty="0">
              <a:solidFill>
                <a:schemeClr val="accent2"/>
              </a:solidFill>
            </a:endParaRPr>
          </a:p>
          <a:p>
            <a:pPr>
              <a:lnSpc>
                <a:spcPct val="110000"/>
              </a:lnSpc>
              <a:spcBef>
                <a:spcPts val="24"/>
              </a:spcBef>
            </a:pPr>
            <a:endParaRPr lang="en-US" dirty="0"/>
          </a:p>
        </p:txBody>
      </p:sp>
      <p:sp>
        <p:nvSpPr>
          <p:cNvPr id="227331" name="Rectangle 3"/>
          <p:cNvSpPr>
            <a:spLocks noChangeArrowheads="1"/>
          </p:cNvSpPr>
          <p:nvPr/>
        </p:nvSpPr>
        <p:spPr bwMode="auto">
          <a:xfrm>
            <a:off x="304800" y="838200"/>
            <a:ext cx="8686800" cy="137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l" eaLnBrk="1" hangingPunct="1">
              <a:lnSpc>
                <a:spcPct val="90000"/>
              </a:lnSpc>
              <a:spcBef>
                <a:spcPct val="20000"/>
              </a:spcBef>
              <a:buFontTx/>
              <a:buChar char="•"/>
            </a:pPr>
            <a:endParaRPr lang="en-US" altLang="en-US" sz="2000" dirty="0">
              <a:solidFill>
                <a:schemeClr val="accent2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cxnSp>
        <p:nvCxnSpPr>
          <p:cNvPr id="6" name="Straight Arrow Connector 5"/>
          <p:cNvCxnSpPr>
            <a:cxnSpLocks/>
          </p:cNvCxnSpPr>
          <p:nvPr/>
        </p:nvCxnSpPr>
        <p:spPr>
          <a:xfrm flipH="1">
            <a:off x="4764506" y="2209800"/>
            <a:ext cx="385718" cy="356937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16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483642" cy="1371600"/>
          </a:xfrm>
        </p:spPr>
        <p:txBody>
          <a:bodyPr/>
          <a:lstStyle/>
          <a:p>
            <a:r>
              <a:rPr lang="en-US" altLang="en-US"/>
              <a:t>Individual rationality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752600"/>
            <a:ext cx="7916779" cy="5105400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/>
              <a:t>A selfish center: “All agents must give me all their money.” – but the agents would simply not participate</a:t>
            </a:r>
          </a:p>
          <a:p>
            <a:pPr marL="342900" indent="-342900">
              <a:lnSpc>
                <a:spcPct val="12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400" b="0" dirty="0"/>
              <a:t>This mechanism is not </a:t>
            </a:r>
            <a:r>
              <a:rPr lang="en-US" altLang="en-US" sz="2400" b="0" dirty="0">
                <a:solidFill>
                  <a:schemeClr val="tx2"/>
                </a:solidFill>
              </a:rPr>
              <a:t>individually rational</a:t>
            </a: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/>
              <a:t>A mechanism is</a:t>
            </a:r>
            <a:r>
              <a:rPr lang="en-US" altLang="en-US" sz="2800" dirty="0">
                <a:solidFill>
                  <a:schemeClr val="tx2"/>
                </a:solidFill>
              </a:rPr>
              <a:t> ex-post</a:t>
            </a:r>
            <a:r>
              <a:rPr lang="en-US" altLang="en-US" sz="2800" dirty="0">
                <a:solidFill>
                  <a:srgbClr val="008000"/>
                </a:solidFill>
              </a:rPr>
              <a:t> </a:t>
            </a:r>
            <a:r>
              <a:rPr lang="en-US" altLang="en-US" sz="2800" dirty="0"/>
              <a:t>individually rational if for any </a:t>
            </a:r>
            <a:r>
              <a:rPr lang="en-US" altLang="en-US" sz="2800" i="1" dirty="0" err="1"/>
              <a:t>i</a:t>
            </a:r>
            <a:r>
              <a:rPr lang="en-US" altLang="en-US" sz="2800" dirty="0"/>
              <a:t>, for any known type vector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dirty="0">
                <a:ea typeface="Arial" charset="0"/>
                <a:cs typeface="Arial" charset="0"/>
              </a:rPr>
              <a:t>,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dirty="0">
                <a:ea typeface="Arial" charset="0"/>
                <a:cs typeface="Arial" charset="0"/>
              </a:rPr>
              <a:t>, …,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dirty="0">
                <a:ea typeface="Arial" charset="0"/>
                <a:cs typeface="Arial" charset="0"/>
              </a:rPr>
              <a:t>, …,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dirty="0">
                <a:ea typeface="Arial" charset="0"/>
                <a:cs typeface="Arial" charset="0"/>
              </a:rPr>
              <a:t>, we have</a:t>
            </a:r>
            <a:endParaRPr lang="en-US" altLang="en-US" sz="2800" baseline="-25000" dirty="0">
              <a:ea typeface="Arial" charset="0"/>
              <a:cs typeface="Arial" charset="0"/>
            </a:endParaRP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>
                <a:ea typeface="Arial" charset="0"/>
                <a:cs typeface="Arial" charset="0"/>
              </a:rPr>
              <a:t>     </a:t>
            </a:r>
            <a:r>
              <a:rPr lang="en-US" altLang="en-US" sz="2800" b="0" dirty="0">
                <a:ea typeface="Arial" charset="0"/>
                <a:cs typeface="Arial" charset="0"/>
              </a:rPr>
              <a:t>v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o(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b="0" dirty="0">
                <a:ea typeface="Arial" charset="0"/>
                <a:cs typeface="Arial" charset="0"/>
              </a:rPr>
              <a:t>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b="0" dirty="0">
                <a:ea typeface="Arial" charset="0"/>
                <a:cs typeface="Arial" charset="0"/>
              </a:rPr>
              <a:t>)) - </a:t>
            </a:r>
            <a:r>
              <a:rPr lang="el-GR" altLang="en-US" sz="2800" b="0" dirty="0">
                <a:ea typeface="Arial" charset="0"/>
                <a:cs typeface="Arial" charset="0"/>
              </a:rPr>
              <a:t>π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b="0" dirty="0">
                <a:ea typeface="Arial" charset="0"/>
                <a:cs typeface="Arial" charset="0"/>
              </a:rPr>
              <a:t>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b="0" dirty="0">
                <a:ea typeface="Arial" charset="0"/>
                <a:cs typeface="Arial" charset="0"/>
              </a:rPr>
              <a:t>)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 </a:t>
            </a:r>
            <a:r>
              <a:rPr lang="el-GR" altLang="en-US" sz="2800" b="0" dirty="0">
                <a:ea typeface="Arial" charset="0"/>
                <a:cs typeface="Arial" charset="0"/>
              </a:rPr>
              <a:t>≥</a:t>
            </a:r>
            <a:r>
              <a:rPr lang="en-US" altLang="en-US" sz="2800" b="0" dirty="0">
                <a:ea typeface="Arial" charset="0"/>
                <a:cs typeface="Arial" charset="0"/>
              </a:rPr>
              <a:t> 0</a:t>
            </a:r>
            <a:br>
              <a:rPr lang="en-US" altLang="en-US" sz="2800" b="0" dirty="0">
                <a:ea typeface="Arial" charset="0"/>
                <a:cs typeface="Arial" charset="0"/>
              </a:rPr>
            </a:br>
            <a:endParaRPr lang="en-US" altLang="en-US" sz="2800" b="0" dirty="0">
              <a:ea typeface="Arial" charset="0"/>
              <a:cs typeface="Arial" charset="0"/>
            </a:endParaRP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/>
              <a:t>A mechanism is </a:t>
            </a:r>
            <a:r>
              <a:rPr lang="en-US" altLang="en-US" sz="2800" dirty="0">
                <a:solidFill>
                  <a:schemeClr val="tx2"/>
                </a:solidFill>
              </a:rPr>
              <a:t>ex-interim</a:t>
            </a:r>
            <a:r>
              <a:rPr lang="en-US" altLang="en-US" sz="2800" dirty="0"/>
              <a:t> individually rational if for any </a:t>
            </a:r>
            <a:r>
              <a:rPr lang="en-US" altLang="en-US" sz="2800" i="1" dirty="0" err="1"/>
              <a:t>i</a:t>
            </a:r>
            <a:r>
              <a:rPr lang="en-US" altLang="en-US" sz="2800" dirty="0"/>
              <a:t>, for any type </a:t>
            </a:r>
            <a:r>
              <a:rPr lang="el-GR" altLang="en-US" sz="2800" i="1" dirty="0">
                <a:ea typeface="Arial" charset="0"/>
                <a:cs typeface="Arial" charset="0"/>
              </a:rPr>
              <a:t>θ</a:t>
            </a:r>
            <a:r>
              <a:rPr lang="en-US" altLang="en-US" sz="280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dirty="0">
                <a:ea typeface="Arial" charset="0"/>
                <a:cs typeface="Arial" charset="0"/>
              </a:rPr>
              <a:t>, </a:t>
            </a: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800" dirty="0">
                <a:ea typeface="Arial" charset="0"/>
                <a:cs typeface="Arial" charset="0"/>
              </a:rPr>
              <a:t>     </a:t>
            </a:r>
            <a:r>
              <a:rPr lang="el-GR" altLang="en-US" sz="2800" b="0" dirty="0" err="1">
                <a:ea typeface="Arial" charset="0"/>
                <a:cs typeface="Arial" charset="0"/>
              </a:rPr>
              <a:t>Σ</a:t>
            </a:r>
            <a:r>
              <a:rPr lang="el-GR" altLang="en-US" sz="2800" b="0" baseline="-25000" dirty="0" err="1">
                <a:ea typeface="Arial" charset="0"/>
                <a:cs typeface="Arial" charset="0"/>
              </a:rPr>
              <a:t>θ</a:t>
            </a:r>
            <a:r>
              <a:rPr lang="en-US" altLang="en-US" sz="2800" b="0" baseline="-35000" dirty="0">
                <a:ea typeface="Arial" charset="0"/>
                <a:cs typeface="Arial" charset="0"/>
              </a:rPr>
              <a:t>-</a:t>
            </a:r>
            <a:r>
              <a:rPr lang="en-US" altLang="en-US" sz="2800" b="0" baseline="-35000" dirty="0" err="1">
                <a:ea typeface="Arial" charset="0"/>
                <a:cs typeface="Arial" charset="0"/>
              </a:rPr>
              <a:t>i</a:t>
            </a:r>
            <a:r>
              <a:rPr lang="el-GR" altLang="en-US" sz="2800" b="0" dirty="0">
                <a:ea typeface="Arial" charset="0"/>
                <a:cs typeface="Arial" charset="0"/>
              </a:rPr>
              <a:t> </a:t>
            </a:r>
            <a:r>
              <a:rPr lang="en-US" altLang="en-US" sz="2800" b="0" dirty="0">
                <a:ea typeface="Arial" charset="0"/>
                <a:cs typeface="Arial" charset="0"/>
              </a:rPr>
              <a:t>P(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-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) [v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o(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b="0" dirty="0">
                <a:ea typeface="Arial" charset="0"/>
                <a:cs typeface="Arial" charset="0"/>
              </a:rPr>
              <a:t>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b="0" dirty="0">
                <a:ea typeface="Arial" charset="0"/>
                <a:cs typeface="Arial" charset="0"/>
              </a:rPr>
              <a:t>)) - </a:t>
            </a:r>
            <a:r>
              <a:rPr lang="el-GR" altLang="en-US" sz="2800" b="0" dirty="0">
                <a:ea typeface="Arial" charset="0"/>
                <a:cs typeface="Arial" charset="0"/>
              </a:rPr>
              <a:t>π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(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1</a:t>
            </a:r>
            <a:r>
              <a:rPr lang="en-US" altLang="en-US" sz="2800" b="0" dirty="0">
                <a:ea typeface="Arial" charset="0"/>
                <a:cs typeface="Arial" charset="0"/>
              </a:rPr>
              <a:t>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2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sz="2800" b="0" dirty="0">
                <a:ea typeface="Arial" charset="0"/>
                <a:cs typeface="Arial" charset="0"/>
              </a:rPr>
              <a:t>, …, </a:t>
            </a:r>
            <a:r>
              <a:rPr lang="el-GR" altLang="en-US" sz="2800" b="0" dirty="0">
                <a:ea typeface="Arial" charset="0"/>
                <a:cs typeface="Arial" charset="0"/>
              </a:rPr>
              <a:t>θ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n</a:t>
            </a:r>
            <a:r>
              <a:rPr lang="en-US" altLang="en-US" sz="2800" b="0" dirty="0">
                <a:ea typeface="Arial" charset="0"/>
                <a:cs typeface="Arial" charset="0"/>
              </a:rPr>
              <a:t>)]</a:t>
            </a:r>
            <a:r>
              <a:rPr lang="en-US" altLang="en-US" sz="2800" b="0" baseline="-25000" dirty="0">
                <a:ea typeface="Arial" charset="0"/>
                <a:cs typeface="Arial" charset="0"/>
              </a:rPr>
              <a:t> </a:t>
            </a:r>
            <a:r>
              <a:rPr lang="el-GR" altLang="en-US" sz="2800" b="0" dirty="0">
                <a:ea typeface="Arial" charset="0"/>
                <a:cs typeface="Arial" charset="0"/>
              </a:rPr>
              <a:t>≥</a:t>
            </a:r>
            <a:r>
              <a:rPr lang="en-US" altLang="en-US" sz="2800" b="0" dirty="0">
                <a:ea typeface="Arial" charset="0"/>
                <a:cs typeface="Arial" charset="0"/>
              </a:rPr>
              <a:t> 0</a:t>
            </a:r>
            <a:endParaRPr lang="en-US" altLang="en-US" sz="2400" b="0" dirty="0"/>
          </a:p>
          <a:p>
            <a:pPr>
              <a:lnSpc>
                <a:spcPct val="120000"/>
              </a:lnSpc>
              <a:spcBef>
                <a:spcPts val="24"/>
              </a:spcBef>
            </a:pPr>
            <a:endParaRPr lang="en-US" altLang="en-US" sz="2400" b="0" dirty="0">
              <a:ea typeface="Arial" charset="0"/>
              <a:cs typeface="Arial" charset="0"/>
            </a:endParaRPr>
          </a:p>
          <a:p>
            <a:pPr>
              <a:lnSpc>
                <a:spcPct val="120000"/>
              </a:lnSpc>
              <a:spcBef>
                <a:spcPts val="24"/>
              </a:spcBef>
            </a:pPr>
            <a:endParaRPr lang="en-US" altLang="en-US" sz="2400" b="0" dirty="0">
              <a:ea typeface="Arial" charset="0"/>
              <a:cs typeface="Arial" charset="0"/>
            </a:endParaRPr>
          </a:p>
          <a:p>
            <a:pPr>
              <a:lnSpc>
                <a:spcPct val="120000"/>
              </a:lnSpc>
              <a:spcBef>
                <a:spcPts val="24"/>
              </a:spcBef>
            </a:pPr>
            <a:r>
              <a:rPr lang="en-US" altLang="en-US" sz="2900" dirty="0">
                <a:ea typeface="Arial" charset="0"/>
                <a:cs typeface="Arial" charset="0"/>
              </a:rPr>
              <a:t>Is the Clarke mechanism individually rational?</a:t>
            </a:r>
          </a:p>
          <a:p>
            <a:pPr>
              <a:lnSpc>
                <a:spcPct val="120000"/>
              </a:lnSpc>
              <a:spcBef>
                <a:spcPts val="24"/>
              </a:spcBef>
            </a:pPr>
            <a:endParaRPr lang="en-US" altLang="en-US" sz="2400" b="0" dirty="0">
              <a:ea typeface="Arial" charset="0"/>
              <a:cs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16</a:t>
            </a:fld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65195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718"/>
            <a:ext cx="7467600" cy="1371600"/>
          </a:xfrm>
        </p:spPr>
        <p:txBody>
          <a:bodyPr>
            <a:normAutofit fontScale="90000"/>
          </a:bodyPr>
          <a:lstStyle/>
          <a:p>
            <a:r>
              <a:rPr lang="en-US" altLang="en-US" dirty="0"/>
              <a:t>Why only truthful </a:t>
            </a:r>
            <a:r>
              <a:rPr lang="en-US" altLang="en-US" dirty="0">
                <a:solidFill>
                  <a:schemeClr val="tx1"/>
                </a:solidFill>
              </a:rPr>
              <a:t>direct-revelation</a:t>
            </a:r>
            <a:r>
              <a:rPr lang="en-US" altLang="en-US" dirty="0"/>
              <a:t> mechanisms?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altLang="en-US" dirty="0"/>
              <a:t>Bob has an incredibly complicated mechanism in which agents do not report types, but do all sorts of other strange things</a:t>
            </a:r>
          </a:p>
          <a:p>
            <a:pPr marL="342900" indent="-342900">
              <a:lnSpc>
                <a:spcPct val="90000"/>
              </a:lnSpc>
              <a:buFont typeface="Arial" charset="0"/>
              <a:buChar char="•"/>
            </a:pPr>
            <a:r>
              <a:rPr lang="en-US" altLang="en-US" b="0" dirty="0"/>
              <a:t>Bob: “In my mechanism, first agents 1 and 2 play a round of rock-paper-scissors. If agent 1 wins, she gets to choose the outcome. Otherwise, agents 2, 3 and 4 vote over the other outcomes using the STV voting rule.  If there is a tie, everyone pays $100, and …”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Bob: “The </a:t>
            </a:r>
            <a:r>
              <a:rPr lang="en-US" altLang="en-US" dirty="0">
                <a:solidFill>
                  <a:schemeClr val="tx2"/>
                </a:solidFill>
              </a:rPr>
              <a:t>equilibria </a:t>
            </a:r>
            <a:r>
              <a:rPr lang="en-US" altLang="en-US" dirty="0"/>
              <a:t>of my mechanism produce better results than any truthful direct revelation mechanism.”</a:t>
            </a:r>
          </a:p>
          <a:p>
            <a:pPr marL="342900" indent="-342900">
              <a:lnSpc>
                <a:spcPct val="90000"/>
              </a:lnSpc>
              <a:buFont typeface="Arial" charset="0"/>
              <a:buChar char="•"/>
            </a:pPr>
            <a:r>
              <a:rPr lang="en-US" altLang="en-US" b="0" dirty="0"/>
              <a:t>Could Bob be right?</a:t>
            </a:r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267" y="4887057"/>
            <a:ext cx="1921933" cy="16016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485626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>
          <a:xfrm>
            <a:off x="457199" y="152718"/>
            <a:ext cx="7399867" cy="1371600"/>
          </a:xfrm>
        </p:spPr>
        <p:txBody>
          <a:bodyPr/>
          <a:lstStyle/>
          <a:p>
            <a:r>
              <a:rPr lang="en-US" altLang="en-US"/>
              <a:t>The revelation principle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For any (complex, strange) mechanism that produces certain outcomes under strategic behavior (dominant strategies, BNE)…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… there exists a {</a:t>
            </a:r>
            <a:r>
              <a:rPr lang="en-US" altLang="en-US" dirty="0">
                <a:solidFill>
                  <a:schemeClr val="tx2"/>
                </a:solidFill>
              </a:rPr>
              <a:t>dominant-strategies</a:t>
            </a:r>
            <a:r>
              <a:rPr lang="en-US" altLang="en-US" dirty="0"/>
              <a:t>, </a:t>
            </a:r>
            <a:r>
              <a:rPr lang="en-US" altLang="en-US" dirty="0">
                <a:solidFill>
                  <a:schemeClr val="tx2"/>
                </a:solidFill>
              </a:rPr>
              <a:t>BNE</a:t>
            </a:r>
            <a:r>
              <a:rPr lang="en-US" altLang="en-US" dirty="0"/>
              <a:t>} </a:t>
            </a:r>
            <a:r>
              <a:rPr lang="en-US" altLang="en-US" dirty="0">
                <a:solidFill>
                  <a:schemeClr val="tx2"/>
                </a:solidFill>
              </a:rPr>
              <a:t>incentive compatible direct-revelation</a:t>
            </a:r>
            <a:r>
              <a:rPr lang="en-US" altLang="en-US" dirty="0"/>
              <a:t> mechanism that produces the same outcomes!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ED463B-79DD-8140-8663-C64DDA2F0428}" type="slidenum">
              <a:rPr lang="en-US" altLang="en-US" smtClean="0"/>
              <a:pPr/>
              <a:t>18</a:t>
            </a:fld>
            <a:endParaRPr lang="en-US" altLang="en-US"/>
          </a:p>
        </p:txBody>
      </p:sp>
      <p:pic>
        <p:nvPicPr>
          <p:cNvPr id="15364" name="Picture 4" descr="SmithWill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05150" y="4375150"/>
            <a:ext cx="547688" cy="619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5" name="Picture 5" descr="ReevesKeanu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92450" y="5087938"/>
            <a:ext cx="560388" cy="611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6" name="Picture 6" descr="SilverstoneAlicia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67050" y="5810250"/>
            <a:ext cx="585788" cy="604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7" name="Line 7"/>
          <p:cNvSpPr>
            <a:spLocks noChangeShapeType="1"/>
          </p:cNvSpPr>
          <p:nvPr/>
        </p:nvSpPr>
        <p:spPr bwMode="auto">
          <a:xfrm>
            <a:off x="3652838" y="4872038"/>
            <a:ext cx="987425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68" name="Line 8"/>
          <p:cNvSpPr>
            <a:spLocks noChangeShapeType="1"/>
          </p:cNvSpPr>
          <p:nvPr/>
        </p:nvSpPr>
        <p:spPr bwMode="auto">
          <a:xfrm>
            <a:off x="3662363" y="5395913"/>
            <a:ext cx="987425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69" name="Line 9"/>
          <p:cNvSpPr>
            <a:spLocks noChangeShapeType="1"/>
          </p:cNvSpPr>
          <p:nvPr/>
        </p:nvSpPr>
        <p:spPr bwMode="auto">
          <a:xfrm>
            <a:off x="3648075" y="5895975"/>
            <a:ext cx="987425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0" name="Text Box 10"/>
          <p:cNvSpPr txBox="1">
            <a:spLocks noChangeArrowheads="1"/>
          </p:cNvSpPr>
          <p:nvPr/>
        </p:nvSpPr>
        <p:spPr bwMode="auto">
          <a:xfrm>
            <a:off x="4640263" y="4870450"/>
            <a:ext cx="1608137" cy="996950"/>
          </a:xfrm>
          <a:prstGeom prst="rect">
            <a:avLst/>
          </a:prstGeom>
          <a:noFill/>
          <a:ln w="38100">
            <a:solidFill>
              <a:srgbClr val="008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endParaRPr lang="en-US" altLang="en-US" sz="1900">
              <a:solidFill>
                <a:schemeClr val="bg1"/>
              </a:solidFill>
            </a:endParaRPr>
          </a:p>
          <a:p>
            <a:r>
              <a:rPr lang="en-US" altLang="en-US" sz="1900">
                <a:solidFill>
                  <a:srgbClr val="008000"/>
                </a:solidFill>
              </a:rPr>
              <a:t>mechanism</a:t>
            </a:r>
          </a:p>
          <a:p>
            <a:endParaRPr lang="en-US" altLang="en-US" sz="1900">
              <a:solidFill>
                <a:srgbClr val="008000"/>
              </a:solidFill>
            </a:endParaRPr>
          </a:p>
        </p:txBody>
      </p:sp>
      <p:sp>
        <p:nvSpPr>
          <p:cNvPr id="15371" name="Line 11"/>
          <p:cNvSpPr>
            <a:spLocks noChangeShapeType="1"/>
          </p:cNvSpPr>
          <p:nvPr/>
        </p:nvSpPr>
        <p:spPr bwMode="auto">
          <a:xfrm>
            <a:off x="6281738" y="5373688"/>
            <a:ext cx="987425" cy="0"/>
          </a:xfrm>
          <a:prstGeom prst="line">
            <a:avLst/>
          </a:prstGeom>
          <a:noFill/>
          <a:ln w="38100">
            <a:solidFill>
              <a:schemeClr val="tx2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5372" name="Text Box 12"/>
          <p:cNvSpPr txBox="1">
            <a:spLocks noChangeArrowheads="1"/>
          </p:cNvSpPr>
          <p:nvPr/>
        </p:nvSpPr>
        <p:spPr bwMode="auto">
          <a:xfrm>
            <a:off x="7354888" y="5160963"/>
            <a:ext cx="1112837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900"/>
              <a:t>outcome</a:t>
            </a:r>
          </a:p>
        </p:txBody>
      </p:sp>
      <p:sp>
        <p:nvSpPr>
          <p:cNvPr id="15373" name="Text Box 13"/>
          <p:cNvSpPr txBox="1">
            <a:spLocks noChangeArrowheads="1"/>
          </p:cNvSpPr>
          <p:nvPr/>
        </p:nvSpPr>
        <p:spPr bwMode="auto">
          <a:xfrm>
            <a:off x="3665538" y="4938713"/>
            <a:ext cx="950912" cy="38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81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en-US" altLang="en-US" sz="1900">
                <a:solidFill>
                  <a:schemeClr val="tx2"/>
                </a:solidFill>
              </a:rPr>
              <a:t>actions</a:t>
            </a:r>
          </a:p>
        </p:txBody>
      </p:sp>
      <p:grpSp>
        <p:nvGrpSpPr>
          <p:cNvPr id="2" name="Group 14"/>
          <p:cNvGrpSpPr>
            <a:grpSpLocks/>
          </p:cNvGrpSpPr>
          <p:nvPr/>
        </p:nvGrpSpPr>
        <p:grpSpPr bwMode="auto">
          <a:xfrm>
            <a:off x="3048000" y="4338638"/>
            <a:ext cx="609600" cy="2122487"/>
            <a:chOff x="1920" y="2524"/>
            <a:chExt cx="384" cy="1298"/>
          </a:xfrm>
        </p:grpSpPr>
        <p:sp>
          <p:nvSpPr>
            <p:cNvPr id="15386" name="Rectangle 15"/>
            <p:cNvSpPr>
              <a:spLocks noChangeArrowheads="1"/>
            </p:cNvSpPr>
            <p:nvPr/>
          </p:nvSpPr>
          <p:spPr bwMode="auto">
            <a:xfrm>
              <a:off x="1920" y="2524"/>
              <a:ext cx="384" cy="1298"/>
            </a:xfrm>
            <a:prstGeom prst="rect">
              <a:avLst/>
            </a:prstGeom>
            <a:solidFill>
              <a:srgbClr val="EFFFE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eaLnBrk="1" hangingPunct="1"/>
              <a:endParaRPr lang="en-US" altLang="en-US"/>
            </a:p>
          </p:txBody>
        </p:sp>
        <p:sp>
          <p:nvSpPr>
            <p:cNvPr id="15387" name="Text Box 16"/>
            <p:cNvSpPr txBox="1">
              <a:spLocks noChangeArrowheads="1"/>
            </p:cNvSpPr>
            <p:nvPr/>
          </p:nvSpPr>
          <p:spPr bwMode="auto">
            <a:xfrm>
              <a:off x="1931" y="2675"/>
              <a:ext cx="336" cy="256"/>
            </a:xfrm>
            <a:prstGeom prst="rect">
              <a:avLst/>
            </a:prstGeom>
            <a:solidFill>
              <a:srgbClr val="EFFFEF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/>
                <a:t>P</a:t>
              </a:r>
              <a:r>
                <a:rPr lang="en-US" altLang="en-US" sz="1900" baseline="-25000"/>
                <a:t>1</a:t>
              </a:r>
              <a:endParaRPr lang="en-US" altLang="en-US" sz="1900"/>
            </a:p>
          </p:txBody>
        </p:sp>
        <p:sp>
          <p:nvSpPr>
            <p:cNvPr id="15388" name="Text Box 17"/>
            <p:cNvSpPr txBox="1">
              <a:spLocks noChangeArrowheads="1"/>
            </p:cNvSpPr>
            <p:nvPr/>
          </p:nvSpPr>
          <p:spPr bwMode="auto">
            <a:xfrm>
              <a:off x="1928" y="3049"/>
              <a:ext cx="336" cy="257"/>
            </a:xfrm>
            <a:prstGeom prst="rect">
              <a:avLst/>
            </a:prstGeom>
            <a:solidFill>
              <a:srgbClr val="EFFFEF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/>
                <a:t>P</a:t>
              </a:r>
              <a:r>
                <a:rPr lang="en-US" altLang="en-US" sz="1900" baseline="-25000"/>
                <a:t>2</a:t>
              </a:r>
              <a:endParaRPr lang="en-US" altLang="en-US" sz="1900"/>
            </a:p>
          </p:txBody>
        </p:sp>
        <p:sp>
          <p:nvSpPr>
            <p:cNvPr id="15389" name="Text Box 18"/>
            <p:cNvSpPr txBox="1">
              <a:spLocks noChangeArrowheads="1"/>
            </p:cNvSpPr>
            <p:nvPr/>
          </p:nvSpPr>
          <p:spPr bwMode="auto">
            <a:xfrm>
              <a:off x="1928" y="3410"/>
              <a:ext cx="336" cy="256"/>
            </a:xfrm>
            <a:prstGeom prst="rect">
              <a:avLst/>
            </a:prstGeom>
            <a:solidFill>
              <a:srgbClr val="EFFFEF"/>
            </a:solidFill>
            <a:ln w="38100">
              <a:solidFill>
                <a:schemeClr val="tx1"/>
              </a:solidFill>
              <a:miter lim="800000"/>
              <a:headEnd/>
              <a:tailEnd/>
            </a:ln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/>
                <a:t>P</a:t>
              </a:r>
              <a:r>
                <a:rPr lang="en-US" altLang="en-US" sz="1900" baseline="-25000"/>
                <a:t>3</a:t>
              </a:r>
              <a:endParaRPr lang="en-US" altLang="en-US" sz="1900"/>
            </a:p>
          </p:txBody>
        </p:sp>
      </p:grpSp>
      <p:grpSp>
        <p:nvGrpSpPr>
          <p:cNvPr id="3" name="Group 19"/>
          <p:cNvGrpSpPr>
            <a:grpSpLocks/>
          </p:cNvGrpSpPr>
          <p:nvPr/>
        </p:nvGrpSpPr>
        <p:grpSpPr bwMode="auto">
          <a:xfrm>
            <a:off x="1465263" y="4375150"/>
            <a:ext cx="1582737" cy="2039938"/>
            <a:chOff x="902" y="2539"/>
            <a:chExt cx="997" cy="1285"/>
          </a:xfrm>
        </p:grpSpPr>
        <p:pic>
          <p:nvPicPr>
            <p:cNvPr id="15379" name="Picture 20" descr="SmithWill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6" y="2539"/>
              <a:ext cx="345" cy="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380" name="Picture 21" descr="ReevesKeanu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8" y="2988"/>
              <a:ext cx="353" cy="3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381" name="Picture 22" descr="SilverstoneAlicia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2" y="3443"/>
              <a:ext cx="369" cy="3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382" name="Line 23"/>
            <p:cNvSpPr>
              <a:spLocks noChangeShapeType="1"/>
            </p:cNvSpPr>
            <p:nvPr/>
          </p:nvSpPr>
          <p:spPr bwMode="auto">
            <a:xfrm>
              <a:off x="1271" y="2852"/>
              <a:ext cx="622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3" name="Line 24"/>
            <p:cNvSpPr>
              <a:spLocks noChangeShapeType="1"/>
            </p:cNvSpPr>
            <p:nvPr/>
          </p:nvSpPr>
          <p:spPr bwMode="auto">
            <a:xfrm>
              <a:off x="1277" y="3182"/>
              <a:ext cx="622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4" name="Line 25"/>
            <p:cNvSpPr>
              <a:spLocks noChangeShapeType="1"/>
            </p:cNvSpPr>
            <p:nvPr/>
          </p:nvSpPr>
          <p:spPr bwMode="auto">
            <a:xfrm>
              <a:off x="1268" y="3497"/>
              <a:ext cx="622" cy="0"/>
            </a:xfrm>
            <a:prstGeom prst="line">
              <a:avLst/>
            </a:prstGeom>
            <a:noFill/>
            <a:ln w="38100">
              <a:solidFill>
                <a:schemeClr val="tx2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385" name="Text Box 26"/>
            <p:cNvSpPr txBox="1">
              <a:spLocks noChangeArrowheads="1"/>
            </p:cNvSpPr>
            <p:nvPr/>
          </p:nvSpPr>
          <p:spPr bwMode="auto">
            <a:xfrm>
              <a:off x="1336" y="2894"/>
              <a:ext cx="480" cy="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>
                  <a:solidFill>
                    <a:schemeClr val="tx2"/>
                  </a:solidFill>
                </a:rPr>
                <a:t>types</a:t>
              </a:r>
            </a:p>
          </p:txBody>
        </p:sp>
      </p:grpSp>
      <p:grpSp>
        <p:nvGrpSpPr>
          <p:cNvPr id="4" name="Group 27"/>
          <p:cNvGrpSpPr>
            <a:grpSpLocks/>
          </p:cNvGrpSpPr>
          <p:nvPr/>
        </p:nvGrpSpPr>
        <p:grpSpPr bwMode="auto">
          <a:xfrm>
            <a:off x="2960688" y="4089400"/>
            <a:ext cx="3363912" cy="2540000"/>
            <a:chOff x="1865" y="2359"/>
            <a:chExt cx="2112" cy="1600"/>
          </a:xfrm>
        </p:grpSpPr>
        <p:sp>
          <p:nvSpPr>
            <p:cNvPr id="15377" name="Rectangle 28"/>
            <p:cNvSpPr>
              <a:spLocks noChangeArrowheads="1"/>
            </p:cNvSpPr>
            <p:nvPr/>
          </p:nvSpPr>
          <p:spPr bwMode="auto">
            <a:xfrm>
              <a:off x="1865" y="2359"/>
              <a:ext cx="2112" cy="1600"/>
            </a:xfrm>
            <a:prstGeom prst="rect">
              <a:avLst/>
            </a:prstGeom>
            <a:noFill/>
            <a:ln w="38100">
              <a:solidFill>
                <a:schemeClr val="accent2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endParaRPr lang="en-US" altLang="en-US" sz="1900">
                <a:solidFill>
                  <a:srgbClr val="00FF00"/>
                </a:solidFill>
              </a:endParaRPr>
            </a:p>
          </p:txBody>
        </p:sp>
        <p:sp>
          <p:nvSpPr>
            <p:cNvPr id="15378" name="Text Box 29"/>
            <p:cNvSpPr txBox="1">
              <a:spLocks noChangeArrowheads="1"/>
            </p:cNvSpPr>
            <p:nvPr/>
          </p:nvSpPr>
          <p:spPr bwMode="auto">
            <a:xfrm>
              <a:off x="2406" y="2447"/>
              <a:ext cx="1214" cy="2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381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r>
                <a:rPr lang="en-US" altLang="en-US" sz="1900">
                  <a:solidFill>
                    <a:schemeClr val="accent2"/>
                  </a:solidFill>
                </a:rPr>
                <a:t>new mechanism</a:t>
              </a:r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145865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revelation principle in practice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800" dirty="0"/>
              <a:t>“Only direct mechanisms needed”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But: strategy formulator might be complex</a:t>
            </a:r>
          </a:p>
          <a:p>
            <a:pPr marL="571500" lvl="1" indent="-342900">
              <a:lnSpc>
                <a:spcPct val="110000"/>
              </a:lnSpc>
              <a:spcBef>
                <a:spcPts val="24"/>
              </a:spcBef>
              <a:spcAft>
                <a:spcPts val="600"/>
              </a:spcAft>
            </a:pPr>
            <a:r>
              <a:rPr lang="en-US" altLang="en-US" dirty="0"/>
              <a:t>Complex to determine and/or execute best-response strategy</a:t>
            </a:r>
          </a:p>
          <a:p>
            <a:pPr marL="571500" lvl="1" indent="-342900">
              <a:lnSpc>
                <a:spcPct val="110000"/>
              </a:lnSpc>
              <a:spcBef>
                <a:spcPts val="24"/>
              </a:spcBef>
              <a:spcAft>
                <a:spcPts val="600"/>
              </a:spcAft>
            </a:pPr>
            <a:r>
              <a:rPr lang="en-US" altLang="en-US" dirty="0">
                <a:solidFill>
                  <a:schemeClr val="tx2"/>
                </a:solidFill>
              </a:rPr>
              <a:t>Computational burden is pushed on the center (i.e., assumed away)</a:t>
            </a:r>
          </a:p>
          <a:p>
            <a:pPr marL="571500" lvl="1" indent="-342900">
              <a:lnSpc>
                <a:spcPct val="110000"/>
              </a:lnSpc>
              <a:spcBef>
                <a:spcPts val="24"/>
              </a:spcBef>
              <a:spcAft>
                <a:spcPts val="600"/>
              </a:spcAft>
            </a:pPr>
            <a:r>
              <a:rPr lang="en-US" altLang="en-US" dirty="0"/>
              <a:t>Thus the revelation principle might not hold in practice if these computational problems are hard</a:t>
            </a:r>
          </a:p>
          <a:p>
            <a:pPr marL="571500" lvl="1" indent="-342900">
              <a:lnSpc>
                <a:spcPct val="110000"/>
              </a:lnSpc>
              <a:spcBef>
                <a:spcPts val="24"/>
              </a:spcBef>
              <a:spcAft>
                <a:spcPts val="600"/>
              </a:spcAft>
            </a:pPr>
            <a:r>
              <a:rPr lang="en-US" altLang="en-US" dirty="0"/>
              <a:t>This problem traditionally ignored in game theory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But: even if the indirect mechanism has a unique equilibrium, the direct mechanism can have additional bad equilibria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endParaRPr lang="en-US" altLang="en-US" sz="2200" dirty="0"/>
          </a:p>
          <a:p>
            <a:pPr>
              <a:lnSpc>
                <a:spcPct val="110000"/>
              </a:lnSpc>
              <a:spcBef>
                <a:spcPts val="24"/>
              </a:spcBef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68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2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5143D-7356-2948-A845-469EC7F7E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Announcements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B0056-6CF9-2943-8BF7-D86AA69AB3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do start thinking about your course projects!</a:t>
            </a:r>
          </a:p>
          <a:p>
            <a:endParaRPr lang="en-US" b="0" dirty="0"/>
          </a:p>
          <a:p>
            <a:r>
              <a:rPr lang="en-US" dirty="0"/>
              <a:t>Can be individual or group: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No hard limit on group size (but 1-3 seems to work best!)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One place to find partners: cmsc828m.slack.com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Another place to find partners: right here!</a:t>
            </a:r>
          </a:p>
          <a:p>
            <a:endParaRPr lang="en-US" b="0" dirty="0"/>
          </a:p>
          <a:p>
            <a:r>
              <a:rPr lang="en-US" dirty="0"/>
              <a:t>Talk to me (Slack, office hours, </a:t>
            </a:r>
            <a:r>
              <a:rPr lang="en-US" dirty="0" err="1"/>
              <a:t>etc</a:t>
            </a:r>
            <a:r>
              <a:rPr lang="en-US" dirty="0"/>
              <a:t>), talk to Eric, talk to my PhD students, talk to each other, talk to other professors, ask the Internet, ask your friends in other industries, et cetera!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7DC79C-1AEC-2546-84DA-A9034B2E4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124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revelation principle As an analysis tool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/>
              <a:t>Best direct mechanism gives tight upper bound on how well any indirect mechanism can do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Space of direct mechanisms is smaller than that of indirect ones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One can analyze all direct mechanisms &amp; pick best one</a:t>
            </a:r>
          </a:p>
          <a:p>
            <a:pPr marL="1143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sz="2200" b="0" dirty="0"/>
              <a:t>Thus one can know when one has designed an optimal indirect mechanism (when it is as good as the best direct one)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28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computational issues in mechanism design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>
                <a:solidFill>
                  <a:schemeClr val="tx2"/>
                </a:solidFill>
              </a:rPr>
              <a:t>Algorithmic</a:t>
            </a:r>
            <a:r>
              <a:rPr lang="en-US" altLang="en-US" sz="2400" dirty="0"/>
              <a:t> mechanism design</a:t>
            </a:r>
          </a:p>
          <a:p>
            <a:pPr marL="3429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Sometimes standard mechanisms are too hard to execute computationally (e.g., Clarke requires computing optimal outcome)</a:t>
            </a:r>
          </a:p>
          <a:p>
            <a:pPr marL="34290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Try to find mechanisms that are easy to execute computationally (and nice in other ways), together with algorithms for executing them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>
                <a:solidFill>
                  <a:schemeClr val="tx2"/>
                </a:solidFill>
              </a:rPr>
              <a:t>Automated</a:t>
            </a:r>
            <a:r>
              <a:rPr lang="en-US" altLang="en-US" sz="2400" dirty="0"/>
              <a:t> mechanism design</a:t>
            </a:r>
          </a:p>
          <a:p>
            <a:pPr marL="16002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Given the specific setting (agents, outcomes, types, priors over types, …) and the objective, have a </a:t>
            </a:r>
            <a:r>
              <a:rPr lang="en-US" altLang="en-US" b="0" dirty="0">
                <a:solidFill>
                  <a:schemeClr val="tx2"/>
                </a:solidFill>
              </a:rPr>
              <a:t>computer </a:t>
            </a:r>
            <a:r>
              <a:rPr lang="en-US" altLang="en-US" b="0" dirty="0"/>
              <a:t>solve for the best mechanism for this particular setting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/>
              <a:t>When agents have </a:t>
            </a:r>
            <a:r>
              <a:rPr lang="en-US" altLang="en-US" sz="2400" dirty="0">
                <a:solidFill>
                  <a:schemeClr val="tx2"/>
                </a:solidFill>
              </a:rPr>
              <a:t>computational limitations</a:t>
            </a:r>
            <a:r>
              <a:rPr lang="en-US" altLang="en-US" sz="2400" dirty="0"/>
              <a:t>, they will not necessarily play in a game-theoretically optimal way</a:t>
            </a:r>
          </a:p>
          <a:p>
            <a:pPr marL="160020" indent="-342900">
              <a:lnSpc>
                <a:spcPct val="110000"/>
              </a:lnSpc>
              <a:spcBef>
                <a:spcPts val="24"/>
              </a:spcBef>
              <a:buFont typeface="Arial" charset="0"/>
              <a:buChar char="•"/>
            </a:pPr>
            <a:r>
              <a:rPr lang="en-US" altLang="en-US" b="0" dirty="0"/>
              <a:t>Revelation principle can collapse; need to look at </a:t>
            </a:r>
            <a:r>
              <a:rPr lang="en-US" altLang="en-US" b="0" dirty="0" err="1"/>
              <a:t>nontruthful</a:t>
            </a:r>
            <a:r>
              <a:rPr lang="en-US" altLang="en-US" b="0" dirty="0"/>
              <a:t> mechanisms</a:t>
            </a:r>
          </a:p>
          <a:p>
            <a:pPr>
              <a:lnSpc>
                <a:spcPct val="110000"/>
              </a:lnSpc>
              <a:spcBef>
                <a:spcPts val="24"/>
              </a:spcBef>
            </a:pPr>
            <a:r>
              <a:rPr lang="en-US" altLang="en-US" sz="2400" dirty="0"/>
              <a:t>Many other things (computing the outcomes in a </a:t>
            </a:r>
            <a:r>
              <a:rPr lang="en-US" altLang="en-US" sz="2400" dirty="0">
                <a:solidFill>
                  <a:schemeClr val="tx2"/>
                </a:solidFill>
              </a:rPr>
              <a:t>distributed </a:t>
            </a:r>
            <a:r>
              <a:rPr lang="en-US" altLang="en-US" sz="2400" dirty="0"/>
              <a:t>manner; what if the agents come in over time (</a:t>
            </a:r>
            <a:r>
              <a:rPr lang="en-US" altLang="en-US" sz="2400" dirty="0">
                <a:solidFill>
                  <a:schemeClr val="tx2"/>
                </a:solidFill>
              </a:rPr>
              <a:t>online </a:t>
            </a:r>
            <a:r>
              <a:rPr lang="en-US" altLang="en-US" sz="2400" dirty="0"/>
              <a:t>setting); …) – many good project ideas here </a:t>
            </a:r>
            <a:r>
              <a:rPr lang="en-US" altLang="en-US" sz="2400" dirty="0">
                <a:sym typeface="Wingdings"/>
              </a:rPr>
              <a:t>.</a:t>
            </a:r>
            <a:endParaRPr lang="en-US" alt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0" y="6488668"/>
            <a:ext cx="1151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VC, AGT 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E4B7072-4EAC-6B40-B3A9-5CFEF4A2D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2169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817477"/>
            <a:ext cx="9144001" cy="132561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Running Example: </a:t>
            </a:r>
            <a:r>
              <a:rPr lang="en-US" dirty="0">
                <a:solidFill>
                  <a:schemeClr val="tx1"/>
                </a:solidFill>
              </a:rPr>
              <a:t>Mechanism Design for</a:t>
            </a:r>
            <a:r>
              <a:rPr lang="en-US" dirty="0"/>
              <a:t> Kidney Exchange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43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players and their incentives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Clearinghouse cares about global welfare:</a:t>
            </a:r>
          </a:p>
          <a:p>
            <a:pPr lvl="1"/>
            <a:r>
              <a:rPr lang="en-US" dirty="0"/>
              <a:t>How many patients received kidneys (over time)?</a:t>
            </a:r>
          </a:p>
          <a:p>
            <a:pPr lvl="1"/>
            <a:endParaRPr lang="en-US" dirty="0"/>
          </a:p>
          <a:p>
            <a:r>
              <a:rPr lang="en-US" dirty="0"/>
              <a:t>Transplant centers care about their individual welfare:</a:t>
            </a:r>
          </a:p>
          <a:p>
            <a:pPr lvl="1"/>
            <a:r>
              <a:rPr lang="en-US" dirty="0"/>
              <a:t>How many of my own patients received kidneys?</a:t>
            </a:r>
          </a:p>
          <a:p>
            <a:pPr lvl="1"/>
            <a:endParaRPr lang="en-US" dirty="0"/>
          </a:p>
          <a:p>
            <a:r>
              <a:rPr lang="en-US" dirty="0"/>
              <a:t>Patient-donor pairs care about their individual welfare:</a:t>
            </a:r>
          </a:p>
          <a:p>
            <a:pPr lvl="1"/>
            <a:r>
              <a:rPr lang="en-US" dirty="0"/>
              <a:t>Did I receive a kidney?</a:t>
            </a:r>
          </a:p>
          <a:p>
            <a:pPr lvl="1"/>
            <a:r>
              <a:rPr lang="en-US" dirty="0"/>
              <a:t>(Most work considers just clearinghouse and centers)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6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7620000" cy="1371600"/>
          </a:xfrm>
        </p:spPr>
        <p:txBody>
          <a:bodyPr>
            <a:normAutofit/>
          </a:bodyPr>
          <a:lstStyle/>
          <a:p>
            <a:r>
              <a:rPr lang="en-US" dirty="0"/>
              <a:t>Private vs Global Matching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24</a:t>
            </a:fld>
            <a:endParaRPr lang="en-US"/>
          </a:p>
        </p:txBody>
      </p:sp>
      <p:pic>
        <p:nvPicPr>
          <p:cNvPr id="5" name="Picture 4" descr="Screen Shot 2015-12-03 at 11.59.08 PM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7200" y="2177344"/>
            <a:ext cx="8027524" cy="3300587"/>
          </a:xfrm>
          <a:prstGeom prst="rect">
            <a:avLst/>
          </a:prstGeom>
          <a:solidFill>
            <a:schemeClr val="tx2"/>
          </a:solidFill>
        </p:spPr>
      </p:pic>
      <p:grpSp>
        <p:nvGrpSpPr>
          <p:cNvPr id="17" name="Group 16"/>
          <p:cNvGrpSpPr/>
          <p:nvPr/>
        </p:nvGrpSpPr>
        <p:grpSpPr>
          <a:xfrm>
            <a:off x="-140864" y="-996225"/>
            <a:ext cx="7591531" cy="6872091"/>
            <a:chOff x="-140864" y="-1063957"/>
            <a:chExt cx="7591531" cy="6872091"/>
          </a:xfrm>
        </p:grpSpPr>
        <p:sp>
          <p:nvSpPr>
            <p:cNvPr id="10" name="Arc 9"/>
            <p:cNvSpPr/>
            <p:nvPr/>
          </p:nvSpPr>
          <p:spPr>
            <a:xfrm rot="9080564">
              <a:off x="-140864" y="-1063957"/>
              <a:ext cx="7244446" cy="5345880"/>
            </a:xfrm>
            <a:prstGeom prst="arc">
              <a:avLst>
                <a:gd name="adj1" fmla="val 14103787"/>
                <a:gd name="adj2" fmla="val 17588415"/>
              </a:avLst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/>
            <p:cNvCxnSpPr>
              <a:stCxn id="10" idx="2"/>
            </p:cNvCxnSpPr>
            <p:nvPr/>
          </p:nvCxnSpPr>
          <p:spPr>
            <a:xfrm flipH="1">
              <a:off x="169333" y="4368357"/>
              <a:ext cx="3578551" cy="443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>
              <a:stCxn id="10" idx="0"/>
            </p:cNvCxnSpPr>
            <p:nvPr/>
          </p:nvCxnSpPr>
          <p:spPr>
            <a:xfrm flipV="1">
              <a:off x="6077124" y="1778000"/>
              <a:ext cx="1943" cy="1119862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283200" y="3640667"/>
              <a:ext cx="2167467" cy="2167467"/>
            </a:xfrm>
            <a:prstGeom prst="lin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5730" y="5581222"/>
            <a:ext cx="4445000" cy="116840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9249" y="1794960"/>
            <a:ext cx="1590892" cy="1318323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3326" y="1603685"/>
            <a:ext cx="2548467" cy="516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95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the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type of an agent?</a:t>
            </a:r>
          </a:p>
          <a:p>
            <a:r>
              <a:rPr lang="en-US" dirty="0"/>
              <a:t>What is the utility function for an agent?</a:t>
            </a:r>
          </a:p>
          <a:p>
            <a:r>
              <a:rPr lang="en-US" dirty="0"/>
              <a:t>What would it mean for a mechanism to be: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err="1"/>
              <a:t>Strategyproof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Individually rational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Efficient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68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7333" y="5332856"/>
            <a:ext cx="1675342" cy="11276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Known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Theory</a:t>
            </a:r>
            <a:r>
              <a:rPr lang="en-US" sz="1800" dirty="0"/>
              <a:t> </a:t>
            </a:r>
            <a:r>
              <a:rPr lang="en-US" sz="1400" dirty="0"/>
              <a:t>[</a:t>
            </a:r>
            <a:r>
              <a:rPr lang="en-US" sz="1400" dirty="0" err="1"/>
              <a:t>Roth&amp;Ashlagi</a:t>
            </a:r>
            <a:r>
              <a:rPr lang="en-US" sz="1400" dirty="0"/>
              <a:t> 14, </a:t>
            </a:r>
            <a:r>
              <a:rPr lang="en-US" sz="1400" dirty="0" err="1"/>
              <a:t>Ashlagi</a:t>
            </a:r>
            <a:r>
              <a:rPr lang="en-US" sz="1400" dirty="0"/>
              <a:t> et al. 15, </a:t>
            </a:r>
            <a:r>
              <a:rPr lang="en-US" sz="1400" dirty="0" err="1"/>
              <a:t>Toulis&amp;Parkes</a:t>
            </a:r>
            <a:r>
              <a:rPr lang="en-US" sz="1400" dirty="0"/>
              <a:t> 15]</a:t>
            </a:r>
            <a:r>
              <a:rPr lang="en-US" dirty="0"/>
              <a:t>: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Can’t have a strategy-proof and efficient mechanism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Can get “close” by relaxing some efficiency requirements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Even for the </a:t>
            </a:r>
            <a:r>
              <a:rPr lang="en-US" dirty="0">
                <a:solidFill>
                  <a:schemeClr val="tx2"/>
                </a:solidFill>
              </a:rPr>
              <a:t>undirected</a:t>
            </a:r>
            <a:r>
              <a:rPr lang="en-US" dirty="0"/>
              <a:t> (2-cycle) case: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No deterministic SP mechanism can give 2-eps approximation to social welfare maximization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/>
              <a:t>No randomized SP mechanism can give 6/5-eps </a:t>
            </a:r>
            <a:r>
              <a:rPr lang="en-US" dirty="0" err="1"/>
              <a:t>approx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But!  Ongoing work by a few groups hints at </a:t>
            </a:r>
            <a:r>
              <a:rPr lang="en-US" dirty="0">
                <a:solidFill>
                  <a:schemeClr val="tx2"/>
                </a:solidFill>
              </a:rPr>
              <a:t>dynamic models</a:t>
            </a:r>
            <a:r>
              <a:rPr lang="en-US" dirty="0"/>
              <a:t> being both more realistic and less “impossible”!</a:t>
            </a:r>
          </a:p>
          <a:p>
            <a:r>
              <a:rPr lang="en-US" dirty="0"/>
              <a:t>Reality: transplant centers strategize like crazy!  </a:t>
            </a:r>
            <a:r>
              <a:rPr lang="en-US" sz="1400" dirty="0"/>
              <a:t>[</a:t>
            </a:r>
            <a:r>
              <a:rPr lang="en-US" sz="1400" dirty="0" err="1"/>
              <a:t>Stewert</a:t>
            </a:r>
            <a:r>
              <a:rPr lang="en-US" sz="1400" dirty="0"/>
              <a:t> et al. 13]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23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637413"/>
            <a:ext cx="8989454" cy="3508744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Next class:</a:t>
            </a:r>
            <a:br>
              <a:rPr lang="en-US" dirty="0"/>
            </a:br>
            <a:r>
              <a:rPr lang="en-US" dirty="0"/>
              <a:t>Combinatorial Optimization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Also: Email me about presenting!</a:t>
            </a:r>
            <a:endParaRPr lang="en-US" i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29184" y="2977117"/>
            <a:ext cx="1531088" cy="12410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18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22CB50-FF93-354F-91E8-47ABD2D69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DF7ADA-1B2F-2E44-A8F6-D0D09BAC26B5}"/>
              </a:ext>
            </a:extLst>
          </p:cNvPr>
          <p:cNvSpPr/>
          <p:nvPr/>
        </p:nvSpPr>
        <p:spPr>
          <a:xfrm>
            <a:off x="-4763" y="0"/>
            <a:ext cx="9148763" cy="77992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EC34C9-EF6E-7846-88B6-58DF961571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73959"/>
            <a:ext cx="9144000" cy="739588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Thank you, Eric!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6B22E7-EC53-234E-BC43-A0E676B5D51D}"/>
              </a:ext>
            </a:extLst>
          </p:cNvPr>
          <p:cNvSpPr/>
          <p:nvPr/>
        </p:nvSpPr>
        <p:spPr>
          <a:xfrm>
            <a:off x="-4764" y="6103032"/>
            <a:ext cx="9148763" cy="779929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4E2F5DF-D618-184A-AA07-DA2DBD3695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63" y="684371"/>
            <a:ext cx="9148763" cy="548925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EE4ACA-6F12-974E-AB38-B4BE92116873}"/>
              </a:ext>
            </a:extLst>
          </p:cNvPr>
          <p:cNvSpPr txBox="1"/>
          <p:nvPr/>
        </p:nvSpPr>
        <p:spPr>
          <a:xfrm>
            <a:off x="2057399" y="6308330"/>
            <a:ext cx="6293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Unironically-chosen ranked choice voting image --^</a:t>
            </a:r>
          </a:p>
        </p:txBody>
      </p:sp>
    </p:spTree>
    <p:extLst>
      <p:ext uri="{BB962C8B-B14F-4D97-AF65-F5344CB8AC3E}">
        <p14:creationId xmlns:p14="http://schemas.microsoft.com/office/powerpoint/2010/main" val="3159294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Computational Social Choice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There are many strong </a:t>
            </a:r>
            <a:r>
              <a:rPr lang="en-US" dirty="0">
                <a:solidFill>
                  <a:schemeClr val="tx2"/>
                </a:solidFill>
              </a:rPr>
              <a:t>impossibility results</a:t>
            </a:r>
            <a:r>
              <a:rPr lang="en-US" dirty="0"/>
              <a:t> like </a:t>
            </a:r>
            <a:r>
              <a:rPr lang="en-US" dirty="0" err="1"/>
              <a:t>Gibbard</a:t>
            </a:r>
            <a:r>
              <a:rPr lang="en-US" b="0" dirty="0"/>
              <a:t>–</a:t>
            </a:r>
            <a:r>
              <a:rPr lang="en-US" dirty="0"/>
              <a:t>Satterthwaite &amp; Arrow’s “Possibility” Theorem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We may discuss more in the future, but also talk with Eric!</a:t>
            </a:r>
          </a:p>
          <a:p>
            <a:r>
              <a:rPr lang="en-US" dirty="0">
                <a:solidFill>
                  <a:schemeClr val="tx2"/>
                </a:solidFill>
              </a:rPr>
              <a:t>Computational social choice</a:t>
            </a:r>
            <a:r>
              <a:rPr lang="en-US" dirty="0"/>
              <a:t> creates “well-designed” implementations of social choice functions, with an eye toward: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Computational tractability of the winner determination problem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Communication complexity of preference elicitation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Designing the </a:t>
            </a:r>
            <a:r>
              <a:rPr lang="en-US" b="0" dirty="0">
                <a:solidFill>
                  <a:schemeClr val="tx2"/>
                </a:solidFill>
              </a:rPr>
              <a:t>mechanism</a:t>
            </a:r>
            <a:r>
              <a:rPr lang="en-US" b="0" dirty="0"/>
              <a:t> to elicit preferences </a:t>
            </a:r>
            <a:r>
              <a:rPr lang="en-US" b="0" dirty="0">
                <a:solidFill>
                  <a:schemeClr val="tx2"/>
                </a:solidFill>
              </a:rPr>
              <a:t>truthfully</a:t>
            </a:r>
          </a:p>
          <a:p>
            <a:r>
              <a:rPr lang="en-US" dirty="0"/>
              <a:t>Interactions between these can lead to positive theoretical results and practical circumventions of impossibility results.</a:t>
            </a:r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98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996989" cy="1371600"/>
          </a:xfrm>
        </p:spPr>
        <p:txBody>
          <a:bodyPr/>
          <a:lstStyle/>
          <a:p>
            <a:r>
              <a:rPr lang="en-US" dirty="0"/>
              <a:t>Mechanism Design: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Before: we were </a:t>
            </a:r>
            <a:r>
              <a:rPr lang="en-US" dirty="0">
                <a:solidFill>
                  <a:schemeClr val="tx2"/>
                </a:solidFill>
              </a:rPr>
              <a:t>given</a:t>
            </a:r>
            <a:r>
              <a:rPr lang="en-US" dirty="0"/>
              <a:t> preference profiles</a:t>
            </a:r>
          </a:p>
          <a:p>
            <a:r>
              <a:rPr lang="en-US" dirty="0"/>
              <a:t>Reality: agents </a:t>
            </a:r>
            <a:r>
              <a:rPr lang="en-US" dirty="0">
                <a:solidFill>
                  <a:schemeClr val="tx2"/>
                </a:solidFill>
              </a:rPr>
              <a:t>reveal</a:t>
            </a:r>
            <a:r>
              <a:rPr lang="en-US" dirty="0"/>
              <a:t> their (private) preferences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Won’t be truthful unless it’s in their </a:t>
            </a:r>
            <a:r>
              <a:rPr lang="en-US" b="0" dirty="0">
                <a:solidFill>
                  <a:schemeClr val="tx2"/>
                </a:solidFill>
              </a:rPr>
              <a:t>individual</a:t>
            </a:r>
            <a:r>
              <a:rPr lang="en-US" b="0" dirty="0"/>
              <a:t> interest; but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We want some </a:t>
            </a:r>
            <a:r>
              <a:rPr lang="en-US" b="0" dirty="0">
                <a:solidFill>
                  <a:srgbClr val="00B050"/>
                </a:solidFill>
              </a:rPr>
              <a:t>globally</a:t>
            </a:r>
            <a:r>
              <a:rPr lang="en-US" b="0" dirty="0"/>
              <a:t> good outcome</a:t>
            </a:r>
          </a:p>
          <a:p>
            <a:r>
              <a:rPr lang="en-US" dirty="0"/>
              <a:t>Formally: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Center’s job is to pick from a set of outcomes </a:t>
            </a:r>
            <a:r>
              <a:rPr lang="en-US" b="0" i="1" dirty="0"/>
              <a:t>O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Agent </a:t>
            </a:r>
            <a:r>
              <a:rPr lang="en-US" b="0" i="1" dirty="0" err="1"/>
              <a:t>i</a:t>
            </a:r>
            <a:r>
              <a:rPr lang="en-US" b="0" dirty="0"/>
              <a:t> draws a private type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i="1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from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a set of possible types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ea typeface="Arial" charset="0"/>
                <a:cs typeface="Arial" charset="0"/>
              </a:rPr>
              <a:t>Agent </a:t>
            </a:r>
            <a:r>
              <a:rPr lang="en-US" b="0" i="1" dirty="0" err="1">
                <a:ea typeface="Arial" charset="0"/>
                <a:cs typeface="Arial" charset="0"/>
              </a:rPr>
              <a:t>i</a:t>
            </a:r>
            <a:r>
              <a:rPr lang="en-US" b="0" dirty="0">
                <a:ea typeface="Arial" charset="0"/>
                <a:cs typeface="Arial" charset="0"/>
              </a:rPr>
              <a:t> has a public valuation function </a:t>
            </a:r>
            <a:r>
              <a:rPr lang="en-US" altLang="en-US" b="0" i="1" dirty="0">
                <a:ea typeface="Arial" charset="0"/>
                <a:cs typeface="Arial" charset="0"/>
              </a:rPr>
              <a:t>v</a:t>
            </a:r>
            <a:r>
              <a:rPr lang="en-US" altLang="en-US" b="0" i="1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i="1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: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baseline="-2500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</a:rPr>
              <a:t>x</a:t>
            </a:r>
            <a:r>
              <a:rPr lang="en-US" altLang="en-US" b="0" baseline="-25000" dirty="0">
                <a:ea typeface="Arial" charset="0"/>
                <a:cs typeface="Arial" charset="0"/>
              </a:rPr>
              <a:t> </a:t>
            </a:r>
            <a:r>
              <a:rPr lang="en-US" altLang="en-US" b="0" i="1" dirty="0">
                <a:ea typeface="Arial" charset="0"/>
                <a:cs typeface="Arial" charset="0"/>
              </a:rPr>
              <a:t>O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  <a:sym typeface="Wingdings"/>
              </a:rPr>
              <a:t> </a:t>
            </a:r>
            <a:r>
              <a:rPr lang="en-US" altLang="en-US" b="0" dirty="0">
                <a:ea typeface="Arial" charset="0"/>
                <a:cs typeface="Arial" charset="0"/>
                <a:sym typeface="Symbol" charset="2"/>
              </a:rPr>
              <a:t>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>
                <a:ea typeface="Arial" charset="0"/>
                <a:cs typeface="Arial" charset="0"/>
                <a:sym typeface="Symbol" charset="2"/>
              </a:rPr>
              <a:t>Center has public objective function </a:t>
            </a:r>
            <a:r>
              <a:rPr lang="en-US" altLang="en-US" b="0" i="1" dirty="0">
                <a:ea typeface="Arial" charset="0"/>
                <a:cs typeface="Arial" charset="0"/>
              </a:rPr>
              <a:t>g</a:t>
            </a:r>
            <a:r>
              <a:rPr lang="en-US" altLang="en-US" b="0" dirty="0">
                <a:ea typeface="Arial" charset="0"/>
                <a:cs typeface="Arial" charset="0"/>
              </a:rPr>
              <a:t> :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dirty="0">
                <a:ea typeface="Arial" charset="0"/>
                <a:cs typeface="Arial" charset="0"/>
              </a:rPr>
              <a:t> x </a:t>
            </a:r>
            <a:r>
              <a:rPr lang="en-US" altLang="en-US" b="0" i="1" dirty="0">
                <a:ea typeface="Arial" charset="0"/>
                <a:cs typeface="Arial" charset="0"/>
              </a:rPr>
              <a:t>O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  <a:sym typeface="Wingdings"/>
              </a:rPr>
              <a:t></a:t>
            </a:r>
            <a:r>
              <a:rPr lang="en-US" altLang="en-US" b="0" dirty="0">
                <a:ea typeface="Arial" charset="0"/>
                <a:cs typeface="Arial" charset="0"/>
              </a:rPr>
              <a:t> </a:t>
            </a:r>
            <a:r>
              <a:rPr lang="en-US" altLang="en-US" b="0" dirty="0">
                <a:ea typeface="Arial" charset="0"/>
                <a:cs typeface="Arial" charset="0"/>
                <a:sym typeface="Symbol" charset="2"/>
              </a:rPr>
              <a:t>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dirty="0">
                <a:ea typeface="Arial" charset="0"/>
                <a:cs typeface="Arial" charset="0"/>
                <a:sym typeface="Symbol" charset="2"/>
              </a:rPr>
              <a:t>Social welfare max aka efficiency, maximize g = </a:t>
            </a:r>
            <a:r>
              <a:rPr lang="el-GR" altLang="en-US" dirty="0">
                <a:ea typeface="Arial" charset="0"/>
                <a:cs typeface="Arial" charset="0"/>
                <a:sym typeface="Symbol" charset="2"/>
              </a:rPr>
              <a:t>Σ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aseline="-25000" dirty="0">
                <a:ea typeface="Arial" charset="0"/>
                <a:cs typeface="Arial" charset="0"/>
              </a:rPr>
              <a:t> </a:t>
            </a:r>
            <a:r>
              <a:rPr lang="en-US" altLang="en-US" i="1" dirty="0">
                <a:ea typeface="Arial" charset="0"/>
                <a:cs typeface="Arial" charset="0"/>
              </a:rPr>
              <a:t>v</a:t>
            </a:r>
            <a:r>
              <a:rPr lang="en-US" altLang="en-US" i="1" baseline="-25000" dirty="0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(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</a:t>
            </a:r>
            <a:r>
              <a:rPr lang="en-US" altLang="en-US" i="1" dirty="0">
                <a:ea typeface="Arial" charset="0"/>
                <a:cs typeface="Arial" charset="0"/>
              </a:rPr>
              <a:t>o</a:t>
            </a:r>
            <a:r>
              <a:rPr lang="en-US" altLang="en-US" dirty="0">
                <a:ea typeface="Arial" charset="0"/>
                <a:cs typeface="Arial" charset="0"/>
                <a:sym typeface="Symbol" charset="2"/>
              </a:rPr>
              <a:t>)</a:t>
            </a:r>
          </a:p>
          <a:p>
            <a:pPr marL="800100" lvl="1" indent="-342900">
              <a:buFont typeface="Arial" charset="0"/>
              <a:buChar char="•"/>
            </a:pPr>
            <a:r>
              <a:rPr lang="en-US" b="0" dirty="0">
                <a:ea typeface="Arial" charset="0"/>
                <a:cs typeface="Arial" charset="0"/>
                <a:sym typeface="Symbol" charset="2"/>
              </a:rPr>
              <a:t>Possibly plus/minus monetary payments </a:t>
            </a: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920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Mechanism Design Without Money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2600"/>
            <a:ext cx="7620000" cy="4500282"/>
          </a:xfrm>
        </p:spPr>
        <p:txBody>
          <a:bodyPr>
            <a:normAutofit/>
          </a:bodyPr>
          <a:lstStyle/>
          <a:p>
            <a:r>
              <a:rPr lang="en-US" altLang="en-US" dirty="0"/>
              <a:t>A (direct) </a:t>
            </a:r>
            <a:r>
              <a:rPr lang="en-US" altLang="en-US" dirty="0">
                <a:solidFill>
                  <a:schemeClr val="tx2"/>
                </a:solidFill>
              </a:rPr>
              <a:t>deterministic mechanism without payments</a:t>
            </a:r>
            <a:r>
              <a:rPr lang="en-US" altLang="en-US" dirty="0"/>
              <a:t> </a:t>
            </a:r>
            <a:r>
              <a:rPr lang="en-US" altLang="en-US" i="1" dirty="0"/>
              <a:t>o </a:t>
            </a:r>
            <a:r>
              <a:rPr lang="en-US" altLang="en-US" dirty="0"/>
              <a:t>maps </a:t>
            </a:r>
            <a:r>
              <a:rPr lang="el-GR" altLang="en-US" i="1" dirty="0"/>
              <a:t>Θ</a:t>
            </a:r>
            <a:r>
              <a:rPr lang="en-US" altLang="en-US" dirty="0"/>
              <a:t> </a:t>
            </a:r>
            <a:r>
              <a:rPr lang="en-US" altLang="en-US" dirty="0">
                <a:sym typeface="Wingdings"/>
              </a:rPr>
              <a:t></a:t>
            </a:r>
            <a:r>
              <a:rPr lang="en-US" altLang="en-US" dirty="0"/>
              <a:t> </a:t>
            </a:r>
            <a:r>
              <a:rPr lang="en-US" altLang="en-US" i="1" dirty="0"/>
              <a:t>O</a:t>
            </a:r>
          </a:p>
          <a:p>
            <a:r>
              <a:rPr lang="en-US" altLang="en-US" dirty="0"/>
              <a:t>A (direct) </a:t>
            </a:r>
            <a:r>
              <a:rPr lang="en-US" altLang="en-US" dirty="0">
                <a:solidFill>
                  <a:schemeClr val="tx2"/>
                </a:solidFill>
              </a:rPr>
              <a:t>randomized mechanism without payments </a:t>
            </a:r>
            <a:r>
              <a:rPr lang="en-US" altLang="en-US" i="1" dirty="0"/>
              <a:t>o</a:t>
            </a:r>
            <a:r>
              <a:rPr lang="en-US" altLang="en-US" dirty="0"/>
              <a:t> maps </a:t>
            </a:r>
            <a:br>
              <a:rPr lang="en-US" altLang="en-US" dirty="0"/>
            </a:br>
            <a:r>
              <a:rPr lang="el-GR" altLang="en-US" i="1" dirty="0"/>
              <a:t>Θ</a:t>
            </a:r>
            <a:r>
              <a:rPr lang="en-US" altLang="en-US" dirty="0"/>
              <a:t> </a:t>
            </a:r>
            <a:r>
              <a:rPr lang="en-US" altLang="en-US" dirty="0">
                <a:sym typeface="Wingdings"/>
              </a:rPr>
              <a:t></a:t>
            </a:r>
            <a:r>
              <a:rPr lang="en-US" altLang="en-US" dirty="0"/>
              <a:t> </a:t>
            </a:r>
            <a:r>
              <a:rPr lang="el-GR" altLang="en-US" dirty="0"/>
              <a:t>Δ</a:t>
            </a:r>
            <a:r>
              <a:rPr lang="en-US" altLang="en-US" dirty="0"/>
              <a:t>(</a:t>
            </a:r>
            <a:r>
              <a:rPr lang="en-US" altLang="en-US" i="1" dirty="0"/>
              <a:t>O</a:t>
            </a:r>
            <a:r>
              <a:rPr lang="en-US" altLang="en-US" dirty="0"/>
              <a:t>), the set of all probability distributions over </a:t>
            </a:r>
            <a:r>
              <a:rPr lang="en-US" altLang="en-US" i="1" dirty="0"/>
              <a:t>O</a:t>
            </a:r>
          </a:p>
          <a:p>
            <a:r>
              <a:rPr lang="en-US" dirty="0"/>
              <a:t>Any mechanism </a:t>
            </a:r>
            <a:r>
              <a:rPr lang="en-US" i="1" dirty="0"/>
              <a:t>o</a:t>
            </a:r>
            <a:r>
              <a:rPr lang="en-US" dirty="0"/>
              <a:t> induces a Bayesian </a:t>
            </a:r>
            <a:r>
              <a:rPr lang="en-US" dirty="0">
                <a:solidFill>
                  <a:schemeClr val="tx2"/>
                </a:solidFill>
              </a:rPr>
              <a:t>game</a:t>
            </a:r>
            <a:r>
              <a:rPr lang="en-US" dirty="0"/>
              <a:t>, Game(</a:t>
            </a:r>
            <a:r>
              <a:rPr lang="en-US" i="1" dirty="0"/>
              <a:t>o</a:t>
            </a:r>
            <a:r>
              <a:rPr lang="en-US" dirty="0"/>
              <a:t>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Bayesian game: agents have incomplete information about other agents (e.g., may not know player types)</a:t>
            </a:r>
          </a:p>
          <a:p>
            <a:r>
              <a:rPr lang="en-US" dirty="0"/>
              <a:t>A mechanism is said to </a:t>
            </a:r>
            <a:r>
              <a:rPr lang="en-US" dirty="0">
                <a:solidFill>
                  <a:schemeClr val="tx2"/>
                </a:solidFill>
              </a:rPr>
              <a:t>implement</a:t>
            </a:r>
            <a:r>
              <a:rPr lang="en-US" dirty="0"/>
              <a:t> a social choice function </a:t>
            </a:r>
            <a:r>
              <a:rPr lang="en-US" i="1" dirty="0"/>
              <a:t>f</a:t>
            </a:r>
            <a:r>
              <a:rPr lang="en-US" dirty="0"/>
              <a:t> if, for every input (e.g., preference profile), there is a Nash equilibrium for Game(</a:t>
            </a:r>
            <a:r>
              <a:rPr lang="en-US" i="1" dirty="0"/>
              <a:t>o</a:t>
            </a:r>
            <a:r>
              <a:rPr lang="en-US" dirty="0"/>
              <a:t>) where the outcome is the same as </a:t>
            </a:r>
            <a:r>
              <a:rPr lang="en-US" i="1" dirty="0"/>
              <a:t>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4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Pictorially </a:t>
            </a:r>
            <a:r>
              <a:rPr lang="is-IS"/>
              <a:t>…</a:t>
            </a:r>
            <a:endParaRPr lang="en-US" dirty="0"/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457199" y="1752600"/>
            <a:ext cx="7852611" cy="2558533"/>
          </a:xfrm>
        </p:spPr>
        <p:txBody>
          <a:bodyPr>
            <a:normAutofit/>
          </a:bodyPr>
          <a:lstStyle/>
          <a:p>
            <a:r>
              <a:rPr lang="en-US" dirty="0"/>
              <a:t>Agents draw private types</a:t>
            </a:r>
            <a:r>
              <a:rPr lang="el-GR" altLang="en-US" i="1" dirty="0">
                <a:ea typeface="Arial" charset="0"/>
                <a:cs typeface="Arial" charset="0"/>
              </a:rPr>
              <a:t> θ</a:t>
            </a:r>
            <a:r>
              <a:rPr lang="en-US" dirty="0"/>
              <a:t> from </a:t>
            </a:r>
            <a:r>
              <a:rPr lang="el-GR" altLang="en-US" i="1" dirty="0"/>
              <a:t>Θ</a:t>
            </a:r>
            <a:endParaRPr lang="en-US" altLang="en-US" i="1" dirty="0"/>
          </a:p>
          <a:p>
            <a:r>
              <a:rPr lang="en-US" dirty="0"/>
              <a:t>If those types were known, an outcome </a:t>
            </a:r>
            <a:r>
              <a:rPr lang="en-US" i="1" dirty="0"/>
              <a:t>f</a:t>
            </a:r>
            <a:r>
              <a:rPr lang="en-US" dirty="0"/>
              <a:t>(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dirty="0">
                <a:ea typeface="Arial" charset="0"/>
                <a:cs typeface="Arial" charset="0"/>
              </a:rPr>
              <a:t>) would be chosen</a:t>
            </a:r>
          </a:p>
          <a:p>
            <a:r>
              <a:rPr lang="en-US" dirty="0">
                <a:ea typeface="Arial" charset="0"/>
                <a:cs typeface="Arial" charset="0"/>
              </a:rPr>
              <a:t>Instead, agents send </a:t>
            </a:r>
            <a:r>
              <a:rPr lang="en-US" i="1" dirty="0">
                <a:ea typeface="Arial" charset="0"/>
                <a:cs typeface="Arial" charset="0"/>
              </a:rPr>
              <a:t>messages M</a:t>
            </a:r>
            <a:r>
              <a:rPr lang="en-US" dirty="0">
                <a:ea typeface="Arial" charset="0"/>
                <a:cs typeface="Arial" charset="0"/>
              </a:rPr>
              <a:t> (e.g., report their type as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i="1" dirty="0">
                <a:ea typeface="Arial" charset="0"/>
                <a:cs typeface="Arial" charset="0"/>
              </a:rPr>
              <a:t>’</a:t>
            </a:r>
            <a:r>
              <a:rPr lang="en-US" altLang="en-US" dirty="0">
                <a:ea typeface="Arial" charset="0"/>
                <a:cs typeface="Arial" charset="0"/>
              </a:rPr>
              <a:t>, or bid if we have money) to the mechanism</a:t>
            </a:r>
          </a:p>
          <a:p>
            <a:r>
              <a:rPr lang="en-US" dirty="0">
                <a:ea typeface="Arial" charset="0"/>
                <a:cs typeface="Arial" charset="0"/>
              </a:rPr>
              <a:t>Goal: design a mechanism whose Game induces a Nash equilibrium where the outcome equals f(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dirty="0">
                <a:ea typeface="Arial" charset="0"/>
                <a:cs typeface="Arial" charset="0"/>
              </a:rPr>
              <a:t>)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pPr/>
              <a:t>7</a:t>
            </a:fld>
            <a:endParaRPr lang="en-US"/>
          </a:p>
        </p:txBody>
      </p:sp>
      <p:grpSp>
        <p:nvGrpSpPr>
          <p:cNvPr id="21" name="Group 20"/>
          <p:cNvGrpSpPr/>
          <p:nvPr/>
        </p:nvGrpSpPr>
        <p:grpSpPr>
          <a:xfrm>
            <a:off x="5851190" y="4495799"/>
            <a:ext cx="1828800" cy="914400"/>
            <a:chOff x="5851190" y="4495799"/>
            <a:chExt cx="1828800" cy="914400"/>
          </a:xfrm>
        </p:grpSpPr>
        <p:sp>
          <p:nvSpPr>
            <p:cNvPr id="7" name="Rounded Rectangle 6"/>
            <p:cNvSpPr/>
            <p:nvPr/>
          </p:nvSpPr>
          <p:spPr>
            <a:xfrm>
              <a:off x="5851190" y="4495799"/>
              <a:ext cx="1828800" cy="914400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7042483" y="4583667"/>
              <a:ext cx="5173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i="1" dirty="0"/>
                <a:t>O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5981698" y="4860574"/>
              <a:ext cx="5253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f</a:t>
              </a:r>
              <a:r>
                <a:rPr lang="en-US" dirty="0"/>
                <a:t>(</a:t>
              </a:r>
              <a:r>
                <a:rPr lang="el-GR" altLang="en-US" i="1" dirty="0">
                  <a:ea typeface="Arial" charset="0"/>
                  <a:cs typeface="Arial" charset="0"/>
                </a:rPr>
                <a:t>θ</a:t>
              </a:r>
              <a:r>
                <a:rPr lang="en-US" altLang="en-US" dirty="0">
                  <a:ea typeface="Arial" charset="0"/>
                  <a:cs typeface="Arial" charset="0"/>
                </a:rPr>
                <a:t>)</a:t>
              </a:r>
              <a:endParaRPr lang="en-US" dirty="0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207168" y="4495799"/>
            <a:ext cx="1828800" cy="914400"/>
            <a:chOff x="1207168" y="4495799"/>
            <a:chExt cx="1828800" cy="914400"/>
          </a:xfrm>
        </p:grpSpPr>
        <p:sp>
          <p:nvSpPr>
            <p:cNvPr id="5" name="Rounded Rectangle 4"/>
            <p:cNvSpPr/>
            <p:nvPr/>
          </p:nvSpPr>
          <p:spPr>
            <a:xfrm>
              <a:off x="1207168" y="4495799"/>
              <a:ext cx="1828800" cy="914400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2575790" y="4860574"/>
              <a:ext cx="30970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altLang="en-US" i="1" dirty="0">
                  <a:ea typeface="Arial" charset="0"/>
                  <a:cs typeface="Arial" charset="0"/>
                </a:rPr>
                <a:t>θ</a:t>
              </a:r>
              <a:endParaRPr lang="en-US" dirty="0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297050" y="4583667"/>
              <a:ext cx="36420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l-GR" altLang="en-US" b="1" i="1" dirty="0"/>
                <a:t>Θ</a:t>
              </a:r>
              <a:endParaRPr lang="en-US" b="1" dirty="0"/>
            </a:p>
          </p:txBody>
        </p:sp>
      </p:grpSp>
      <p:cxnSp>
        <p:nvCxnSpPr>
          <p:cNvPr id="12" name="Straight Arrow Connector 11"/>
          <p:cNvCxnSpPr>
            <a:endCxn id="16" idx="1"/>
          </p:cNvCxnSpPr>
          <p:nvPr/>
        </p:nvCxnSpPr>
        <p:spPr>
          <a:xfrm>
            <a:off x="2885490" y="5045240"/>
            <a:ext cx="3096208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3190818" y="5410199"/>
            <a:ext cx="2504252" cy="914400"/>
            <a:chOff x="3190818" y="5410199"/>
            <a:chExt cx="2504252" cy="914400"/>
          </a:xfrm>
        </p:grpSpPr>
        <p:sp>
          <p:nvSpPr>
            <p:cNvPr id="6" name="Rounded Rectangle 5"/>
            <p:cNvSpPr/>
            <p:nvPr/>
          </p:nvSpPr>
          <p:spPr>
            <a:xfrm>
              <a:off x="3190818" y="5410199"/>
              <a:ext cx="2504252" cy="914400"/>
            </a:xfrm>
            <a:prstGeom prst="round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90448" y="5923183"/>
              <a:ext cx="11427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i="1" dirty="0"/>
                <a:t>M</a:t>
              </a:r>
              <a:r>
                <a:rPr lang="en-US" b="1" dirty="0"/>
                <a:t>, Game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518242" y="5498067"/>
              <a:ext cx="1887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NE(</a:t>
              </a:r>
              <a:r>
                <a:rPr lang="en-US" i="1" dirty="0"/>
                <a:t>M</a:t>
              </a:r>
              <a:r>
                <a:rPr lang="en-US" dirty="0"/>
                <a:t>, Game, </a:t>
              </a:r>
              <a:r>
                <a:rPr lang="el-GR" altLang="en-US" i="1" dirty="0">
                  <a:ea typeface="Arial" charset="0"/>
                  <a:cs typeface="Arial" charset="0"/>
                </a:rPr>
                <a:t>θ</a:t>
              </a:r>
              <a:r>
                <a:rPr lang="en-US" altLang="en-US" dirty="0"/>
                <a:t>)</a:t>
              </a:r>
              <a:endParaRPr lang="en-US" dirty="0"/>
            </a:p>
          </p:txBody>
        </p:sp>
      </p:grpSp>
      <p:cxnSp>
        <p:nvCxnSpPr>
          <p:cNvPr id="15" name="Straight Arrow Connector 14"/>
          <p:cNvCxnSpPr/>
          <p:nvPr/>
        </p:nvCxnSpPr>
        <p:spPr>
          <a:xfrm>
            <a:off x="2730640" y="5229906"/>
            <a:ext cx="787602" cy="4528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endCxn id="16" idx="2"/>
          </p:cNvCxnSpPr>
          <p:nvPr/>
        </p:nvCxnSpPr>
        <p:spPr>
          <a:xfrm flipV="1">
            <a:off x="5405440" y="5229906"/>
            <a:ext cx="838948" cy="4528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35096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916779" cy="1371600"/>
          </a:xfrm>
        </p:spPr>
        <p:txBody>
          <a:bodyPr>
            <a:normAutofit fontScale="90000"/>
          </a:bodyPr>
          <a:lstStyle/>
          <a:p>
            <a:r>
              <a:rPr lang="en-US" dirty="0"/>
              <a:t>A </a:t>
            </a:r>
            <a:r>
              <a:rPr lang="en-US"/>
              <a:t>(Silly) Mechanism </a:t>
            </a:r>
            <a:r>
              <a:rPr lang="en-US" dirty="0"/>
              <a:t>that does not implement welfare max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2 agents, 1 item</a:t>
            </a:r>
          </a:p>
          <a:p>
            <a:r>
              <a:rPr lang="en-US" dirty="0"/>
              <a:t>Each agent draws a private valuation for that item</a:t>
            </a:r>
          </a:p>
          <a:p>
            <a:r>
              <a:rPr lang="en-US" dirty="0"/>
              <a:t>Social welfare maximizing outcome: agent with greatest private valuation receives the item.</a:t>
            </a:r>
          </a:p>
          <a:p>
            <a:r>
              <a:rPr lang="en-US" dirty="0"/>
              <a:t>Mechanism:</a:t>
            </a:r>
          </a:p>
          <a:p>
            <a:pPr marL="342900" indent="-342900">
              <a:buFont typeface="Arial" charset="0"/>
              <a:buChar char="•"/>
            </a:pPr>
            <a:r>
              <a:rPr lang="en-US" b="0" dirty="0"/>
              <a:t>Agents send a message of {1, 2, </a:t>
            </a:r>
            <a:r>
              <a:rPr lang="is-IS" b="0" dirty="0"/>
              <a:t>…, 10}</a:t>
            </a:r>
          </a:p>
          <a:p>
            <a:pPr marL="342900" indent="-342900">
              <a:buFont typeface="Arial" charset="0"/>
              <a:buChar char="•"/>
            </a:pPr>
            <a:r>
              <a:rPr lang="is-IS" b="0" dirty="0"/>
              <a:t>Item is given to the agent who sends the lowest message; if both send the same message, agent </a:t>
            </a:r>
            <a:r>
              <a:rPr lang="is-IS" b="0" i="1" dirty="0"/>
              <a:t>i</a:t>
            </a:r>
            <a:r>
              <a:rPr lang="is-IS" b="0" dirty="0"/>
              <a:t> = 1 gets the item</a:t>
            </a:r>
          </a:p>
          <a:p>
            <a:r>
              <a:rPr lang="is-IS" dirty="0"/>
              <a:t>Equilibrium behavior:        </a:t>
            </a:r>
            <a:r>
              <a:rPr lang="is-IS" b="0" dirty="0"/>
              <a:t>??????????</a:t>
            </a:r>
          </a:p>
          <a:p>
            <a:pPr marL="342900" indent="-342900">
              <a:buFont typeface="Arial" charset="0"/>
              <a:buChar char="•"/>
            </a:pPr>
            <a:r>
              <a:rPr lang="is-IS" b="0" dirty="0"/>
              <a:t>Always send the lowest message (1)</a:t>
            </a:r>
          </a:p>
          <a:p>
            <a:pPr marL="342900" indent="-342900">
              <a:buFont typeface="Arial" charset="0"/>
              <a:buChar char="•"/>
            </a:pPr>
            <a:r>
              <a:rPr lang="is-IS" b="0" dirty="0"/>
              <a:t>Outcome: agent </a:t>
            </a:r>
            <a:r>
              <a:rPr lang="is-IS" b="0" i="1" dirty="0"/>
              <a:t>i</a:t>
            </a:r>
            <a:r>
              <a:rPr lang="is-IS" b="0" dirty="0"/>
              <a:t> = 1 gets item, even if </a:t>
            </a:r>
            <a:r>
              <a:rPr lang="is-IS" b="0" i="1" dirty="0"/>
              <a:t>i</a:t>
            </a:r>
            <a:r>
              <a:rPr lang="is-IS" b="0" dirty="0"/>
              <a:t> = 2 values it more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4399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Mechanism Design With Money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/>
              <a:t>We will assume that an agent’s utility for </a:t>
            </a:r>
          </a:p>
          <a:p>
            <a:pPr marL="160020" indent="-342900">
              <a:buFont typeface="Arial" charset="0"/>
              <a:buChar char="•"/>
            </a:pPr>
            <a:r>
              <a:rPr lang="en-US" altLang="en-US" b="0" dirty="0"/>
              <a:t>her type being </a:t>
            </a:r>
            <a:r>
              <a:rPr lang="el-GR" altLang="en-US" b="0" i="1" dirty="0">
                <a:ea typeface="Arial" charset="0"/>
                <a:cs typeface="Arial" charset="0"/>
              </a:rPr>
              <a:t>θ</a:t>
            </a:r>
            <a:r>
              <a:rPr lang="en-US" altLang="en-US" b="0" i="1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</a:t>
            </a:r>
            <a:endParaRPr lang="en-US" altLang="en-US" b="0" dirty="0"/>
          </a:p>
          <a:p>
            <a:pPr marL="160020" indent="-342900">
              <a:buFont typeface="Arial" charset="0"/>
              <a:buChar char="•"/>
            </a:pPr>
            <a:r>
              <a:rPr lang="en-US" altLang="en-US" b="0" dirty="0"/>
              <a:t>outcome </a:t>
            </a:r>
            <a:r>
              <a:rPr lang="en-US" altLang="en-US" b="0" i="1" dirty="0"/>
              <a:t>o</a:t>
            </a:r>
            <a:r>
              <a:rPr lang="en-US" altLang="en-US" b="0" dirty="0"/>
              <a:t> being chosen, </a:t>
            </a:r>
          </a:p>
          <a:p>
            <a:pPr marL="160020" indent="-342900">
              <a:buFont typeface="Arial" charset="0"/>
              <a:buChar char="•"/>
            </a:pPr>
            <a:r>
              <a:rPr lang="en-US" altLang="en-US" b="0" dirty="0"/>
              <a:t>and having to pay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</a:t>
            </a:r>
            <a:r>
              <a:rPr lang="en-US" altLang="en-US" b="0" dirty="0"/>
              <a:t> </a:t>
            </a:r>
          </a:p>
          <a:p>
            <a:r>
              <a:rPr lang="en-US" altLang="en-US" dirty="0">
                <a:ea typeface="Arial" charset="0"/>
                <a:cs typeface="Arial" charset="0"/>
              </a:rPr>
              <a:t>	</a:t>
            </a:r>
            <a:r>
              <a:rPr lang="en-US" altLang="en-US" b="0" dirty="0">
                <a:ea typeface="Arial" charset="0"/>
                <a:cs typeface="Arial" charset="0"/>
              </a:rPr>
              <a:t>can be written as 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/>
              <a:t>, o) -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endParaRPr lang="en-US" altLang="en-US" b="0" dirty="0"/>
          </a:p>
          <a:p>
            <a:r>
              <a:rPr lang="en-US" altLang="en-US" dirty="0">
                <a:ea typeface="Arial" charset="0"/>
                <a:cs typeface="Arial" charset="0"/>
              </a:rPr>
              <a:t>Such utility functions are called </a:t>
            </a:r>
            <a:r>
              <a:rPr lang="en-US" altLang="en-US" dirty="0">
                <a:solidFill>
                  <a:schemeClr val="tx2"/>
                </a:solidFill>
                <a:ea typeface="Arial" charset="0"/>
                <a:cs typeface="Arial" charset="0"/>
              </a:rPr>
              <a:t>quasilinear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b="0" dirty="0">
                <a:ea typeface="Arial" charset="0"/>
                <a:cs typeface="Arial" charset="0"/>
              </a:rPr>
              <a:t>“quasi” – linear with respect to one of the raw inputs, in this case payment </a:t>
            </a:r>
            <a:r>
              <a:rPr lang="el-GR" altLang="en-US" b="0" dirty="0">
                <a:ea typeface="Arial" charset="0"/>
                <a:cs typeface="Arial" charset="0"/>
              </a:rPr>
              <a:t>π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>
                <a:ea typeface="Arial" charset="0"/>
                <a:cs typeface="Arial" charset="0"/>
              </a:rPr>
              <a:t>, as well as a function of the rest (i.e., v</a:t>
            </a:r>
            <a:r>
              <a:rPr lang="en-US" altLang="en-US" b="0" baseline="-25000" dirty="0">
                <a:ea typeface="Arial" charset="0"/>
                <a:cs typeface="Arial" charset="0"/>
              </a:rPr>
              <a:t>i</a:t>
            </a:r>
            <a:r>
              <a:rPr lang="en-US" altLang="en-US" b="0" dirty="0"/>
              <a:t>(</a:t>
            </a:r>
            <a:r>
              <a:rPr lang="el-GR" altLang="en-US" b="0" dirty="0">
                <a:ea typeface="Arial" charset="0"/>
                <a:cs typeface="Arial" charset="0"/>
              </a:rPr>
              <a:t>θ</a:t>
            </a:r>
            <a:r>
              <a:rPr lang="en-US" altLang="en-US" b="0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="0" dirty="0"/>
              <a:t>, o)) </a:t>
            </a:r>
            <a:endParaRPr lang="en-US" altLang="en-US" b="0" dirty="0">
              <a:ea typeface="Arial" charset="0"/>
              <a:cs typeface="Arial" charset="0"/>
            </a:endParaRPr>
          </a:p>
          <a:p>
            <a:r>
              <a:rPr lang="en-US" dirty="0"/>
              <a:t>Then, (direct) deterministic and randomized mechanisms with payments </a:t>
            </a:r>
            <a:r>
              <a:rPr lang="en-US" altLang="en-US" dirty="0">
                <a:ea typeface="Arial" charset="0"/>
                <a:cs typeface="Arial" charset="0"/>
              </a:rPr>
              <a:t>additionally specify, for each agent </a:t>
            </a:r>
            <a:r>
              <a:rPr lang="en-US" altLang="en-US" i="1" dirty="0" err="1">
                <a:ea typeface="Arial" charset="0"/>
                <a:cs typeface="Arial" charset="0"/>
              </a:rPr>
              <a:t>i</a:t>
            </a:r>
            <a:r>
              <a:rPr lang="en-US" altLang="en-US" dirty="0">
                <a:ea typeface="Arial" charset="0"/>
                <a:cs typeface="Arial" charset="0"/>
              </a:rPr>
              <a:t>, a payment function </a:t>
            </a:r>
            <a:r>
              <a:rPr lang="el-GR" altLang="en-US" dirty="0">
                <a:ea typeface="Arial" charset="0"/>
                <a:cs typeface="Arial" charset="0"/>
              </a:rPr>
              <a:t>π</a:t>
            </a:r>
            <a:r>
              <a:rPr lang="en-US" altLang="en-US" baseline="-25000" dirty="0" err="1">
                <a:ea typeface="Arial" charset="0"/>
                <a:cs typeface="Arial" charset="0"/>
              </a:rPr>
              <a:t>i</a:t>
            </a:r>
            <a:r>
              <a:rPr lang="en-US" altLang="en-US" baseline="-25000" dirty="0">
                <a:ea typeface="Arial" charset="0"/>
                <a:cs typeface="Arial" charset="0"/>
              </a:rPr>
              <a:t> </a:t>
            </a:r>
            <a:r>
              <a:rPr lang="en-US" altLang="en-US" dirty="0"/>
              <a:t>: </a:t>
            </a:r>
            <a:r>
              <a:rPr lang="el-GR" altLang="en-US" i="1" dirty="0">
                <a:ea typeface="Arial" charset="0"/>
                <a:cs typeface="Arial" charset="0"/>
              </a:rPr>
              <a:t>Θ</a:t>
            </a:r>
            <a:r>
              <a:rPr lang="en-US" altLang="en-US" dirty="0">
                <a:ea typeface="Arial" charset="0"/>
                <a:cs typeface="Arial" charset="0"/>
              </a:rPr>
              <a:t> </a:t>
            </a:r>
            <a:r>
              <a:rPr lang="en-US" altLang="en-US" dirty="0">
                <a:ea typeface="Arial" charset="0"/>
                <a:cs typeface="Arial" charset="0"/>
                <a:sym typeface="Wingdings"/>
              </a:rPr>
              <a:t></a:t>
            </a:r>
            <a:r>
              <a:rPr lang="en-US" altLang="en-US" dirty="0">
                <a:ea typeface="Arial" charset="0"/>
                <a:cs typeface="Arial" charset="0"/>
              </a:rPr>
              <a:t> </a:t>
            </a:r>
            <a:r>
              <a:rPr lang="en-US" altLang="en-US" dirty="0">
                <a:ea typeface="Arial" charset="0"/>
                <a:cs typeface="Arial" charset="0"/>
                <a:sym typeface="Symbol" charset="2"/>
              </a:rPr>
              <a:t>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F37A0-74FC-AB4F-AE4C-D9BFC6719E9F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6488668"/>
            <a:ext cx="510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VC</a:t>
            </a:r>
          </a:p>
        </p:txBody>
      </p:sp>
    </p:spTree>
    <p:extLst>
      <p:ext uri="{BB962C8B-B14F-4D97-AF65-F5344CB8AC3E}">
        <p14:creationId xmlns:p14="http://schemas.microsoft.com/office/powerpoint/2010/main" val="1558180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.1|0|0.1|0.1|0.1|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|0.1|0|0.1|0.1|0.1|0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ssential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Essential">
      <a:majorFont>
        <a:latin typeface="Arial Black"/>
        <a:ea typeface=""/>
        <a:cs typeface=""/>
        <a:font script="Jpan" typeface="ＭＳ Ｐゴシック"/>
        <a:font script="Hang" typeface="HY견고딕"/>
        <a:font script="Hans" typeface="微软雅黑"/>
        <a:font script="Hant" typeface="微軟正黑體"/>
        <a:font script="Arab" typeface="Tahoma"/>
        <a:font script="Hebr" typeface="Tahoma"/>
        <a:font script="Thai" typeface="Tahoma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sential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250000"/>
              </a:schemeClr>
            </a:gs>
            <a:gs pos="35000">
              <a:schemeClr val="phClr">
                <a:tint val="47000"/>
                <a:satMod val="275000"/>
              </a:schemeClr>
            </a:gs>
            <a:gs pos="100000">
              <a:schemeClr val="phClr">
                <a:tint val="25000"/>
                <a:satMod val="300000"/>
              </a:schemeClr>
            </a:gs>
          </a:gsLst>
          <a:lin ang="16200000" scaled="1"/>
        </a:gradFill>
        <a:solidFill>
          <a:schemeClr val="phClr">
            <a:satMod val="11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  <a:ln w="4127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9999" dist="23000" algn="bl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38100" dist="19050" algn="bl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l"/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6000"/>
              </a:schemeClr>
              <a:schemeClr val="phClr">
                <a:shade val="94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84000"/>
                <a:satMod val="110000"/>
              </a:schemeClr>
            </a:gs>
            <a:gs pos="44000">
              <a:schemeClr val="phClr">
                <a:tint val="93000"/>
                <a:satMod val="115000"/>
              </a:schemeClr>
            </a:gs>
            <a:gs pos="100000">
              <a:schemeClr val="phClr">
                <a:tint val="100000"/>
                <a:shade val="59000"/>
                <a:satMod val="120000"/>
              </a:schemeClr>
            </a:gs>
          </a:gsLst>
          <a:path path="circle">
            <a:fillToRect l="40000" t="60000" r="60000" b="4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Essential.thmx</Template>
  <TotalTime>8754</TotalTime>
  <Words>2746</Words>
  <Application>Microsoft Macintosh PowerPoint</Application>
  <PresentationFormat>On-screen Show (4:3)</PresentationFormat>
  <Paragraphs>286</Paragraphs>
  <Slides>27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Arial Black</vt:lpstr>
      <vt:lpstr>Calibri</vt:lpstr>
      <vt:lpstr>Essential</vt:lpstr>
      <vt:lpstr>Applied Mechanism Design For Social Good</vt:lpstr>
      <vt:lpstr>Announcements</vt:lpstr>
      <vt:lpstr>Thank you, Eric!</vt:lpstr>
      <vt:lpstr>Computational Social Choice</vt:lpstr>
      <vt:lpstr>Mechanism Design: Model</vt:lpstr>
      <vt:lpstr>Mechanism Design Without Money</vt:lpstr>
      <vt:lpstr>Pictorially …</vt:lpstr>
      <vt:lpstr>A (Silly) Mechanism that does not implement welfare max</vt:lpstr>
      <vt:lpstr>Mechanism Design With Money</vt:lpstr>
      <vt:lpstr>Example:  (single-item) auctions</vt:lpstr>
      <vt:lpstr>Which auction generates more revenue?</vt:lpstr>
      <vt:lpstr>Vickrey’s Second Price Auction Isn’t manipulable</vt:lpstr>
      <vt:lpstr>The Clarke (aka VCG) mechanism</vt:lpstr>
      <vt:lpstr>Incentive compatibility</vt:lpstr>
      <vt:lpstr>VCG is strategyproof</vt:lpstr>
      <vt:lpstr>Individual rationality</vt:lpstr>
      <vt:lpstr>Why only truthful direct-revelation mechanisms? </vt:lpstr>
      <vt:lpstr>The revelation principle</vt:lpstr>
      <vt:lpstr>revelation principle in practice</vt:lpstr>
      <vt:lpstr>revelation principle As an analysis tool</vt:lpstr>
      <vt:lpstr>computational issues in mechanism design </vt:lpstr>
      <vt:lpstr>Running Example: Mechanism Design for Kidney Exchange</vt:lpstr>
      <vt:lpstr>The players and their incentives</vt:lpstr>
      <vt:lpstr>Private vs Global Matching</vt:lpstr>
      <vt:lpstr>Modeling the problem</vt:lpstr>
      <vt:lpstr>Known Results</vt:lpstr>
      <vt:lpstr>Next class: Combinatorial Optimization     Also: Email me about presenting!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Kidney Exchange at CMU</dc:title>
  <dc:creator>John Dickerson</dc:creator>
  <cp:lastModifiedBy>John Dickerson</cp:lastModifiedBy>
  <cp:revision>1095</cp:revision>
  <cp:lastPrinted>2016-09-06T05:34:26Z</cp:lastPrinted>
  <dcterms:created xsi:type="dcterms:W3CDTF">2013-03-05T15:39:19Z</dcterms:created>
  <dcterms:modified xsi:type="dcterms:W3CDTF">2020-02-18T03:37:59Z</dcterms:modified>
</cp:coreProperties>
</file>

<file path=docProps/thumbnail.jpeg>
</file>